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2" r:id="rId2"/>
    <p:sldId id="305" r:id="rId3"/>
    <p:sldId id="304" r:id="rId4"/>
    <p:sldId id="294" r:id="rId5"/>
    <p:sldId id="293" r:id="rId6"/>
    <p:sldId id="292" r:id="rId7"/>
    <p:sldId id="298" r:id="rId8"/>
    <p:sldId id="291" r:id="rId9"/>
    <p:sldId id="290" r:id="rId10"/>
    <p:sldId id="289" r:id="rId11"/>
    <p:sldId id="288" r:id="rId12"/>
    <p:sldId id="287" r:id="rId13"/>
    <p:sldId id="281" r:id="rId14"/>
    <p:sldId id="295" r:id="rId15"/>
    <p:sldId id="299" r:id="rId16"/>
    <p:sldId id="296" r:id="rId17"/>
    <p:sldId id="297" r:id="rId18"/>
    <p:sldId id="301" r:id="rId19"/>
    <p:sldId id="306"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135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188188D7-C27D-4ED9-934A-FB1EFBB525AC}"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8188D7-C27D-4ED9-934A-FB1EFBB525AC}"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188188D7-C27D-4ED9-934A-FB1EFBB525AC}"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A7997BD-6263-4FD6-A021-273C2A33A35F}" type="datetimeFigureOut">
              <a:rPr lang="ru-RU" smtClean="0"/>
              <a:pPr/>
              <a:t>18.05.2026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8188D7-C27D-4ED9-934A-FB1EFBB525A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A7997BD-6263-4FD6-A021-273C2A33A35F}" type="datetimeFigureOut">
              <a:rPr lang="ru-RU" smtClean="0"/>
              <a:pPr/>
              <a:t>18.05.2026</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88188D7-C27D-4ED9-934A-FB1EFBB525AC}"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kolushkina.larisa@yandex.ru" TargetMode="External"/><Relationship Id="rId2" Type="http://schemas.openxmlformats.org/officeDocument/2006/relationships/hyperlink" Target="mailto:kalmikof@rambler.ru"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214290"/>
            <a:ext cx="7181872" cy="2000264"/>
          </a:xfrm>
        </p:spPr>
        <p:txBody>
          <a:bodyPr>
            <a:normAutofit fontScale="90000"/>
          </a:bodyPr>
          <a:lstStyle/>
          <a:p>
            <a:pPr algn="ct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solidFill>
                  <a:schemeClr val="tx1"/>
                </a:solidFill>
                <a:latin typeface="Times New Roman" pitchFamily="18" charset="0"/>
                <a:cs typeface="Times New Roman" pitchFamily="18" charset="0"/>
              </a:rPr>
              <a:t>Муниципальное казенное общеобразовательное учреждение</a:t>
            </a:r>
            <a:br>
              <a:rPr lang="ru-RU" sz="1600" dirty="0" smtClean="0">
                <a:solidFill>
                  <a:schemeClr val="tx1"/>
                </a:solidFill>
                <a:latin typeface="Times New Roman" pitchFamily="18" charset="0"/>
                <a:cs typeface="Times New Roman" pitchFamily="18" charset="0"/>
              </a:rPr>
            </a:br>
            <a:r>
              <a:rPr lang="ru-RU" sz="1600" dirty="0" smtClean="0">
                <a:solidFill>
                  <a:schemeClr val="tx1"/>
                </a:solidFill>
                <a:latin typeface="Times New Roman" pitchFamily="18" charset="0"/>
                <a:cs typeface="Times New Roman" pitchFamily="18" charset="0"/>
              </a:rPr>
              <a:t>«</a:t>
            </a:r>
            <a:r>
              <a:rPr lang="ru-RU" sz="1600" dirty="0" err="1" smtClean="0">
                <a:solidFill>
                  <a:schemeClr val="tx1"/>
                </a:solidFill>
                <a:latin typeface="Times New Roman" pitchFamily="18" charset="0"/>
                <a:cs typeface="Times New Roman" pitchFamily="18" charset="0"/>
              </a:rPr>
              <a:t>Калмыковская</a:t>
            </a:r>
            <a:r>
              <a:rPr lang="ru-RU" sz="1600" dirty="0" smtClean="0">
                <a:solidFill>
                  <a:schemeClr val="tx1"/>
                </a:solidFill>
                <a:latin typeface="Times New Roman" pitchFamily="18" charset="0"/>
                <a:cs typeface="Times New Roman" pitchFamily="18" charset="0"/>
              </a:rPr>
              <a:t> средняя школа»</a:t>
            </a:r>
            <a:br>
              <a:rPr lang="ru-RU" sz="1600" dirty="0" smtClean="0">
                <a:solidFill>
                  <a:schemeClr val="tx1"/>
                </a:solidFill>
                <a:latin typeface="Times New Roman" pitchFamily="18" charset="0"/>
                <a:cs typeface="Times New Roman" pitchFamily="18" charset="0"/>
              </a:rPr>
            </a:br>
            <a:r>
              <a:rPr lang="ru-RU" sz="1600" dirty="0" err="1" smtClean="0">
                <a:solidFill>
                  <a:schemeClr val="tx1"/>
                </a:solidFill>
                <a:latin typeface="Times New Roman" pitchFamily="18" charset="0"/>
                <a:cs typeface="Times New Roman" pitchFamily="18" charset="0"/>
              </a:rPr>
              <a:t>Клетского</a:t>
            </a:r>
            <a:r>
              <a:rPr lang="ru-RU" sz="1600" dirty="0" smtClean="0">
                <a:solidFill>
                  <a:schemeClr val="tx1"/>
                </a:solidFill>
                <a:latin typeface="Times New Roman" pitchFamily="18" charset="0"/>
                <a:cs typeface="Times New Roman" pitchFamily="18" charset="0"/>
              </a:rPr>
              <a:t> муниципального района Волгоградской области</a:t>
            </a:r>
            <a:br>
              <a:rPr lang="ru-RU" sz="1600" dirty="0" smtClean="0">
                <a:solidFill>
                  <a:schemeClr val="tx1"/>
                </a:solidFill>
                <a:latin typeface="Times New Roman" pitchFamily="18" charset="0"/>
                <a:cs typeface="Times New Roman" pitchFamily="18" charset="0"/>
              </a:rPr>
            </a:br>
            <a:r>
              <a:rPr lang="ru-RU" sz="1600" dirty="0" smtClean="0">
                <a:solidFill>
                  <a:schemeClr val="tx1"/>
                </a:solidFill>
                <a:latin typeface="Times New Roman" pitchFamily="18" charset="0"/>
                <a:cs typeface="Times New Roman" pitchFamily="18" charset="0"/>
              </a:rPr>
              <a:t> ул. Школьная, 19, х. </a:t>
            </a:r>
            <a:r>
              <a:rPr lang="ru-RU" sz="1600" dirty="0" err="1" smtClean="0">
                <a:solidFill>
                  <a:schemeClr val="tx1"/>
                </a:solidFill>
                <a:latin typeface="Times New Roman" pitchFamily="18" charset="0"/>
                <a:cs typeface="Times New Roman" pitchFamily="18" charset="0"/>
              </a:rPr>
              <a:t>Калмыковский</a:t>
            </a:r>
            <a:r>
              <a:rPr lang="ru-RU" sz="1600" dirty="0" smtClean="0">
                <a:solidFill>
                  <a:schemeClr val="tx1"/>
                </a:solidFill>
                <a:latin typeface="Times New Roman" pitchFamily="18" charset="0"/>
                <a:cs typeface="Times New Roman" pitchFamily="18" charset="0"/>
              </a:rPr>
              <a:t>, </a:t>
            </a:r>
            <a:r>
              <a:rPr lang="ru-RU" sz="1600" dirty="0" err="1" smtClean="0">
                <a:solidFill>
                  <a:schemeClr val="tx1"/>
                </a:solidFill>
                <a:latin typeface="Times New Roman" pitchFamily="18" charset="0"/>
                <a:cs typeface="Times New Roman" pitchFamily="18" charset="0"/>
              </a:rPr>
              <a:t>Клетский</a:t>
            </a:r>
            <a:r>
              <a:rPr lang="ru-RU" sz="1600" dirty="0" smtClean="0">
                <a:solidFill>
                  <a:schemeClr val="tx1"/>
                </a:solidFill>
                <a:latin typeface="Times New Roman" pitchFamily="18" charset="0"/>
                <a:cs typeface="Times New Roman" pitchFamily="18" charset="0"/>
              </a:rPr>
              <a:t> район, Волгоградская область, 403584 .</a:t>
            </a:r>
            <a:r>
              <a:rPr lang="ru-RU" sz="1600" b="1" dirty="0" smtClean="0">
                <a:solidFill>
                  <a:schemeClr val="tx1"/>
                </a:solidFill>
                <a:latin typeface="Times New Roman" pitchFamily="18" charset="0"/>
                <a:cs typeface="Times New Roman" pitchFamily="18" charset="0"/>
              </a:rPr>
              <a:t>Тел</a:t>
            </a:r>
            <a:r>
              <a:rPr lang="de-DE" sz="1600" b="1" dirty="0" smtClean="0">
                <a:solidFill>
                  <a:schemeClr val="tx1"/>
                </a:solidFill>
                <a:latin typeface="Times New Roman" pitchFamily="18" charset="0"/>
                <a:cs typeface="Times New Roman" pitchFamily="18" charset="0"/>
              </a:rPr>
              <a:t>.:</a:t>
            </a:r>
            <a:r>
              <a:rPr lang="de-DE" sz="1600" dirty="0" smtClean="0">
                <a:solidFill>
                  <a:schemeClr val="tx1"/>
                </a:solidFill>
                <a:latin typeface="Times New Roman" pitchFamily="18" charset="0"/>
                <a:cs typeface="Times New Roman" pitchFamily="18" charset="0"/>
              </a:rPr>
              <a:t> (8-844-66) 4-53-32,    </a:t>
            </a:r>
            <a:r>
              <a:rPr lang="ru-RU" sz="1600" b="1" dirty="0" smtClean="0">
                <a:solidFill>
                  <a:schemeClr val="tx1"/>
                </a:solidFill>
                <a:latin typeface="Times New Roman" pitchFamily="18" charset="0"/>
                <a:cs typeface="Times New Roman" pitchFamily="18" charset="0"/>
              </a:rPr>
              <a:t>Факс</a:t>
            </a:r>
            <a:r>
              <a:rPr lang="de-DE" sz="1600" b="1" dirty="0" smtClean="0">
                <a:solidFill>
                  <a:schemeClr val="tx1"/>
                </a:solidFill>
                <a:latin typeface="Times New Roman" pitchFamily="18" charset="0"/>
                <a:cs typeface="Times New Roman" pitchFamily="18" charset="0"/>
              </a:rPr>
              <a:t>:</a:t>
            </a:r>
            <a:r>
              <a:rPr lang="de-DE" sz="1600" dirty="0" smtClean="0">
                <a:solidFill>
                  <a:schemeClr val="tx1"/>
                </a:solidFill>
                <a:latin typeface="Times New Roman" pitchFamily="18" charset="0"/>
                <a:cs typeface="Times New Roman" pitchFamily="18" charset="0"/>
              </a:rPr>
              <a:t> (8-844-66) 4-53-32,    </a:t>
            </a:r>
            <a:r>
              <a:rPr lang="de-DE" sz="1600" b="1" dirty="0" smtClean="0">
                <a:solidFill>
                  <a:schemeClr val="tx1"/>
                </a:solidFill>
                <a:latin typeface="Times New Roman" pitchFamily="18" charset="0"/>
                <a:cs typeface="Times New Roman" pitchFamily="18" charset="0"/>
              </a:rPr>
              <a:t>E-</a:t>
            </a:r>
            <a:r>
              <a:rPr lang="de-DE" sz="1600" b="1" dirty="0" err="1" smtClean="0">
                <a:solidFill>
                  <a:schemeClr val="tx1"/>
                </a:solidFill>
                <a:latin typeface="Times New Roman" pitchFamily="18" charset="0"/>
                <a:cs typeface="Times New Roman" pitchFamily="18" charset="0"/>
              </a:rPr>
              <a:t>mail</a:t>
            </a:r>
            <a:r>
              <a:rPr lang="de-DE" sz="1600" b="1" dirty="0" smtClean="0">
                <a:solidFill>
                  <a:schemeClr val="tx1"/>
                </a:solidFill>
                <a:latin typeface="Times New Roman" pitchFamily="18" charset="0"/>
                <a:cs typeface="Times New Roman" pitchFamily="18" charset="0"/>
              </a:rPr>
              <a:t>:</a:t>
            </a:r>
            <a:r>
              <a:rPr lang="de-DE" sz="1600" dirty="0" smtClean="0">
                <a:solidFill>
                  <a:schemeClr val="tx1"/>
                </a:solidFill>
                <a:latin typeface="Times New Roman" pitchFamily="18" charset="0"/>
                <a:cs typeface="Times New Roman" pitchFamily="18" charset="0"/>
              </a:rPr>
              <a:t> </a:t>
            </a:r>
            <a:r>
              <a:rPr lang="de-DE" sz="1600" u="sng" dirty="0" smtClean="0">
                <a:solidFill>
                  <a:schemeClr val="tx1"/>
                </a:solidFill>
                <a:latin typeface="Times New Roman" pitchFamily="18" charset="0"/>
                <a:cs typeface="Times New Roman" pitchFamily="18" charset="0"/>
                <a:hlinkClick r:id="rId2"/>
              </a:rPr>
              <a:t>kalmikof@rambler.ru</a:t>
            </a:r>
            <a:r>
              <a:rPr lang="ru-RU" sz="1600" dirty="0" smtClean="0">
                <a:solidFill>
                  <a:schemeClr val="tx1"/>
                </a:solidFill>
                <a:latin typeface="Times New Roman" pitchFamily="18" charset="0"/>
                <a:cs typeface="Times New Roman" pitchFamily="18" charset="0"/>
              </a:rPr>
              <a:t> </a:t>
            </a:r>
            <a:r>
              <a:rPr lang="ru-RU" sz="1600" b="1" dirty="0" smtClean="0">
                <a:solidFill>
                  <a:schemeClr val="tx1"/>
                </a:solidFill>
                <a:latin typeface="Times New Roman" pitchFamily="18" charset="0"/>
                <a:cs typeface="Times New Roman" pitchFamily="18" charset="0"/>
              </a:rPr>
              <a:t>ОКПО</a:t>
            </a:r>
            <a:r>
              <a:rPr lang="ru-RU" sz="1600" dirty="0" smtClean="0">
                <a:solidFill>
                  <a:schemeClr val="tx1"/>
                </a:solidFill>
                <a:latin typeface="Times New Roman" pitchFamily="18" charset="0"/>
                <a:cs typeface="Times New Roman" pitchFamily="18" charset="0"/>
              </a:rPr>
              <a:t> 48046916,   </a:t>
            </a:r>
            <a:r>
              <a:rPr lang="ru-RU" sz="1600" b="1" dirty="0" smtClean="0">
                <a:solidFill>
                  <a:schemeClr val="tx1"/>
                </a:solidFill>
                <a:latin typeface="Times New Roman" pitchFamily="18" charset="0"/>
                <a:cs typeface="Times New Roman" pitchFamily="18" charset="0"/>
              </a:rPr>
              <a:t>ОГРН</a:t>
            </a:r>
            <a:r>
              <a:rPr lang="ru-RU" sz="1600" dirty="0" smtClean="0">
                <a:solidFill>
                  <a:schemeClr val="tx1"/>
                </a:solidFill>
                <a:latin typeface="Times New Roman" pitchFamily="18" charset="0"/>
                <a:cs typeface="Times New Roman" pitchFamily="18" charset="0"/>
              </a:rPr>
              <a:t> 1023405371010,   </a:t>
            </a:r>
            <a:r>
              <a:rPr lang="ru-RU" sz="1600" b="1" dirty="0" smtClean="0">
                <a:solidFill>
                  <a:schemeClr val="tx1"/>
                </a:solidFill>
                <a:latin typeface="Times New Roman" pitchFamily="18" charset="0"/>
                <a:cs typeface="Times New Roman" pitchFamily="18" charset="0"/>
              </a:rPr>
              <a:t>ИНН/КПП</a:t>
            </a:r>
            <a:r>
              <a:rPr lang="ru-RU" sz="1600" dirty="0" smtClean="0">
                <a:solidFill>
                  <a:schemeClr val="tx1"/>
                </a:solidFill>
                <a:latin typeface="Times New Roman" pitchFamily="18" charset="0"/>
                <a:cs typeface="Times New Roman" pitchFamily="18" charset="0"/>
              </a:rPr>
              <a:t> 3412005645/341201001</a:t>
            </a:r>
            <a:br>
              <a:rPr lang="ru-RU" sz="1600" dirty="0" smtClean="0">
                <a:solidFill>
                  <a:schemeClr val="tx1"/>
                </a:solidFill>
                <a:latin typeface="Times New Roman" pitchFamily="18" charset="0"/>
                <a:cs typeface="Times New Roman" pitchFamily="18" charset="0"/>
              </a:rPr>
            </a:br>
            <a:r>
              <a:rPr lang="ru-RU" sz="1600" dirty="0" smtClean="0">
                <a:solidFill>
                  <a:schemeClr val="tx1"/>
                </a:solidFill>
                <a:latin typeface="Times New Roman" pitchFamily="18" charset="0"/>
                <a:cs typeface="Times New Roman" pitchFamily="18" charset="0"/>
              </a:rPr>
              <a:t> </a:t>
            </a:r>
            <a:br>
              <a:rPr lang="ru-RU" sz="1600" dirty="0" smtClean="0">
                <a:solidFill>
                  <a:schemeClr val="tx1"/>
                </a:solidFill>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533400" y="1785926"/>
            <a:ext cx="7854696" cy="3195210"/>
          </a:xfrm>
        </p:spPr>
        <p:txBody>
          <a:bodyPr>
            <a:normAutofit fontScale="25000" lnSpcReduction="20000"/>
          </a:bodyPr>
          <a:lstStyle/>
          <a:p>
            <a:endParaRPr lang="ru-RU" sz="2400" b="1" dirty="0" smtClean="0">
              <a:latin typeface="Times New Roman" pitchFamily="18" charset="0"/>
              <a:cs typeface="Times New Roman" pitchFamily="18" charset="0"/>
            </a:endParaRPr>
          </a:p>
          <a:p>
            <a:pPr algn="ctr"/>
            <a:r>
              <a:rPr lang="ru-RU" sz="6200" b="1" dirty="0" smtClean="0">
                <a:latin typeface="Times New Roman" pitchFamily="18" charset="0"/>
                <a:cs typeface="Times New Roman" pitchFamily="18" charset="0"/>
              </a:rPr>
              <a:t>Региональный конкурс профессионального мастерства учителей географии</a:t>
            </a:r>
          </a:p>
          <a:p>
            <a:pPr algn="ctr"/>
            <a:endParaRPr lang="ru-RU" sz="6200" b="1" dirty="0" smtClean="0">
              <a:latin typeface="Times New Roman" pitchFamily="18" charset="0"/>
              <a:cs typeface="Times New Roman" pitchFamily="18" charset="0"/>
            </a:endParaRPr>
          </a:p>
          <a:p>
            <a:r>
              <a:rPr lang="ru-RU" sz="7200" b="1" dirty="0" smtClean="0">
                <a:latin typeface="Times New Roman" pitchFamily="18" charset="0"/>
                <a:cs typeface="Times New Roman" pitchFamily="18" charset="0"/>
              </a:rPr>
              <a:t>« Мой лучший урок географии»</a:t>
            </a:r>
            <a:endParaRPr lang="ru-RU" sz="7200" dirty="0" smtClean="0">
              <a:latin typeface="Times New Roman" pitchFamily="18" charset="0"/>
              <a:cs typeface="Times New Roman" pitchFamily="18" charset="0"/>
            </a:endParaRPr>
          </a:p>
          <a:p>
            <a:pPr algn="ctr"/>
            <a:endParaRPr lang="ru-RU" sz="6200" b="1" dirty="0" smtClean="0">
              <a:latin typeface="Times New Roman" pitchFamily="18" charset="0"/>
              <a:cs typeface="Times New Roman" pitchFamily="18" charset="0"/>
            </a:endParaRPr>
          </a:p>
          <a:p>
            <a:pPr algn="ctr"/>
            <a:endParaRPr lang="ru-RU" sz="6200" b="1" dirty="0" smtClean="0">
              <a:latin typeface="Times New Roman" pitchFamily="18" charset="0"/>
              <a:cs typeface="Times New Roman" pitchFamily="18" charset="0"/>
            </a:endParaRPr>
          </a:p>
          <a:p>
            <a:r>
              <a:rPr lang="ru-RU" sz="8000" b="1" dirty="0" smtClean="0">
                <a:latin typeface="Times New Roman" pitchFamily="18" charset="0"/>
                <a:cs typeface="Times New Roman" pitchFamily="18" charset="0"/>
              </a:rPr>
              <a:t> Южная Америка: Образ материка</a:t>
            </a:r>
          </a:p>
          <a:p>
            <a:endParaRPr lang="ru-RU" sz="6200" b="1" dirty="0" smtClean="0">
              <a:latin typeface="Times New Roman" pitchFamily="18" charset="0"/>
              <a:cs typeface="Times New Roman" pitchFamily="18" charset="0"/>
            </a:endParaRPr>
          </a:p>
          <a:p>
            <a:r>
              <a:rPr lang="ru-RU" sz="6200" b="1" dirty="0" smtClean="0">
                <a:latin typeface="Times New Roman" pitchFamily="18" charset="0"/>
                <a:cs typeface="Times New Roman" pitchFamily="18" charset="0"/>
              </a:rPr>
              <a:t>7 класс, л</a:t>
            </a:r>
            <a:r>
              <a:rPr lang="ru-RU" sz="6200" dirty="0" smtClean="0"/>
              <a:t>иния УМК География 5-9 классы под редакцией А.И.Алексеев, В.В. Николина, В.К. Липкина</a:t>
            </a:r>
          </a:p>
          <a:p>
            <a:endParaRPr lang="ru-RU" sz="6200" dirty="0" smtClean="0"/>
          </a:p>
          <a:p>
            <a:endParaRPr lang="ru-RU" sz="6200" dirty="0" smtClean="0"/>
          </a:p>
          <a:p>
            <a:r>
              <a:rPr lang="ru-RU" sz="6200" dirty="0" smtClean="0"/>
              <a:t>учитель географии – биологии высшей квалификационной категории</a:t>
            </a:r>
          </a:p>
          <a:p>
            <a:r>
              <a:rPr lang="ru-RU" sz="6200" dirty="0" smtClean="0"/>
              <a:t> </a:t>
            </a:r>
            <a:r>
              <a:rPr lang="ru-RU" sz="6200" dirty="0" err="1" smtClean="0"/>
              <a:t>Колушкина</a:t>
            </a:r>
            <a:r>
              <a:rPr lang="ru-RU" sz="6200" dirty="0" smtClean="0"/>
              <a:t> Лариса Константиновна</a:t>
            </a:r>
          </a:p>
          <a:p>
            <a:r>
              <a:rPr lang="ru-RU" sz="6600" dirty="0" smtClean="0">
                <a:latin typeface="Times New Roman" pitchFamily="18" charset="0"/>
                <a:cs typeface="Times New Roman" pitchFamily="18" charset="0"/>
              </a:rPr>
              <a:t>89044119134</a:t>
            </a:r>
            <a:r>
              <a:rPr lang="ru-RU" sz="6400" dirty="0" smtClean="0"/>
              <a:t> </a:t>
            </a:r>
          </a:p>
          <a:p>
            <a:r>
              <a:rPr lang="en-US" sz="6400" dirty="0" err="1" smtClean="0">
                <a:hlinkClick r:id="rId3"/>
              </a:rPr>
              <a:t>kolushkina</a:t>
            </a:r>
            <a:r>
              <a:rPr lang="ru-RU" sz="6400" dirty="0" smtClean="0">
                <a:hlinkClick r:id="rId3"/>
              </a:rPr>
              <a:t>.</a:t>
            </a:r>
            <a:r>
              <a:rPr lang="en-US" sz="6400" dirty="0" smtClean="0">
                <a:hlinkClick r:id="rId3"/>
              </a:rPr>
              <a:t>larisa@yandex.ru</a:t>
            </a:r>
            <a:endParaRPr lang="ru-RU" sz="6400" dirty="0" smtClean="0"/>
          </a:p>
          <a:p>
            <a:endParaRPr lang="ru-RU" sz="6400" dirty="0" smtClean="0"/>
          </a:p>
          <a:p>
            <a:pPr algn="ctr"/>
            <a:r>
              <a:rPr lang="ru-RU" sz="7200" smtClean="0">
                <a:latin typeface="Times New Roman" pitchFamily="18" charset="0"/>
                <a:cs typeface="Times New Roman" pitchFamily="18" charset="0"/>
              </a:rPr>
              <a:t>2026</a:t>
            </a:r>
            <a:endParaRPr lang="ru-RU" sz="7200" dirty="0" smtClean="0">
              <a:latin typeface="Times New Roman" pitchFamily="18" charset="0"/>
              <a:cs typeface="Times New Roman" pitchFamily="18" charset="0"/>
            </a:endParaRPr>
          </a:p>
          <a:p>
            <a:endParaRPr lang="ru-RU" sz="6400" dirty="0" smtClean="0"/>
          </a:p>
          <a:p>
            <a:endParaRPr lang="ru-RU" sz="6600" dirty="0" smtClean="0">
              <a:latin typeface="Times New Roman" pitchFamily="18" charset="0"/>
              <a:cs typeface="Times New Roman" pitchFamily="18" charset="0"/>
            </a:endParaRPr>
          </a:p>
          <a:p>
            <a:endParaRPr lang="ru-RU" sz="6600" dirty="0" smtClean="0">
              <a:latin typeface="Times New Roman" pitchFamily="18" charset="0"/>
              <a:cs typeface="Times New Roman" pitchFamily="18" charset="0"/>
            </a:endParaRPr>
          </a:p>
          <a:p>
            <a:endParaRPr lang="en-US" sz="6600" dirty="0" smtClean="0">
              <a:latin typeface="Times New Roman" pitchFamily="18" charset="0"/>
              <a:cs typeface="Times New Roman" pitchFamily="18" charset="0"/>
            </a:endParaRPr>
          </a:p>
          <a:p>
            <a:endParaRPr lang="ru-RU" sz="6600" dirty="0" smtClean="0">
              <a:latin typeface="Times New Roman" pitchFamily="18" charset="0"/>
              <a:cs typeface="Times New Roman" pitchFamily="18" charset="0"/>
            </a:endParaRPr>
          </a:p>
          <a:p>
            <a:endParaRPr lang="ru-RU" sz="6200" dirty="0" smtClean="0"/>
          </a:p>
          <a:p>
            <a:endParaRPr lang="ru-RU" sz="6200" dirty="0" smtClean="0"/>
          </a:p>
          <a:p>
            <a:endParaRPr lang="ru-RU" sz="6200" dirty="0" smtClean="0"/>
          </a:p>
          <a:p>
            <a:pPr algn="ctr"/>
            <a:r>
              <a:rPr lang="ru-RU" sz="6200" dirty="0" smtClean="0">
                <a:latin typeface="Times New Roman" pitchFamily="18" charset="0"/>
                <a:cs typeface="Times New Roman" pitchFamily="18" charset="0"/>
              </a:rPr>
              <a:t>2025</a:t>
            </a:r>
          </a:p>
          <a:p>
            <a:endParaRPr lang="ru-RU" sz="1800" dirty="0" smtClean="0"/>
          </a:p>
          <a:p>
            <a:endParaRPr lang="ru-RU" sz="1800" dirty="0" smtClean="0"/>
          </a:p>
          <a:p>
            <a:endParaRPr lang="ru-RU" sz="1800" dirty="0" smtClean="0"/>
          </a:p>
          <a:p>
            <a:r>
              <a:rPr lang="ru-RU" sz="1800" b="1" dirty="0" smtClean="0">
                <a:latin typeface="Times New Roman" pitchFamily="18" charset="0"/>
                <a:cs typeface="Times New Roman" pitchFamily="18" charset="0"/>
              </a:rPr>
              <a:t> </a:t>
            </a:r>
            <a:endParaRPr lang="ru-RU" sz="1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lgn="l" fontAlgn="base">
              <a:spcAft>
                <a:spcPct val="0"/>
              </a:spcAft>
            </a:pPr>
            <a:r>
              <a:rPr lang="ru-RU" sz="1800" dirty="0" smtClean="0">
                <a:solidFill>
                  <a:schemeClr val="tx1"/>
                </a:solidFill>
                <a:effectLst/>
                <a:latin typeface="Calibri" pitchFamily="34" charset="0"/>
                <a:ea typeface="Times New Roman" pitchFamily="18" charset="0"/>
                <a:cs typeface="Times New Roman" pitchFamily="18" charset="0"/>
              </a:rPr>
              <a:t>Тип </a:t>
            </a:r>
            <a:r>
              <a:rPr lang="ru-RU" sz="1800" smtClean="0">
                <a:solidFill>
                  <a:schemeClr val="tx1"/>
                </a:solidFill>
                <a:effectLst/>
                <a:latin typeface="Calibri" pitchFamily="34" charset="0"/>
                <a:ea typeface="Times New Roman" pitchFamily="18" charset="0"/>
                <a:cs typeface="Times New Roman" pitchFamily="18" charset="0"/>
              </a:rPr>
              <a:t>урока</a:t>
            </a:r>
            <a:r>
              <a:rPr lang="ru-RU" sz="1800" b="0" smtClean="0">
                <a:solidFill>
                  <a:schemeClr val="tx1"/>
                </a:solidFill>
                <a:effectLst/>
                <a:latin typeface="Calibri" pitchFamily="34" charset="0"/>
                <a:ea typeface="Times New Roman" pitchFamily="18" charset="0"/>
                <a:cs typeface="Times New Roman" pitchFamily="18" charset="0"/>
              </a:rPr>
              <a:t> :изучение </a:t>
            </a:r>
            <a:r>
              <a:rPr lang="ru-RU" sz="1800" b="0" dirty="0" smtClean="0">
                <a:solidFill>
                  <a:schemeClr val="tx1"/>
                </a:solidFill>
                <a:effectLst/>
                <a:latin typeface="Calibri" pitchFamily="34" charset="0"/>
                <a:ea typeface="Times New Roman" pitchFamily="18" charset="0"/>
                <a:cs typeface="Times New Roman" pitchFamily="18" charset="0"/>
              </a:rPr>
              <a:t>нового материала</a:t>
            </a:r>
            <a:br>
              <a:rPr lang="ru-RU" sz="1800" b="0" dirty="0" smtClean="0">
                <a:solidFill>
                  <a:schemeClr val="tx1"/>
                </a:solidFill>
                <a:effectLst/>
                <a:latin typeface="Calibri" pitchFamily="34" charset="0"/>
                <a:ea typeface="Times New Roman" pitchFamily="18" charset="0"/>
                <a:cs typeface="Times New Roman" pitchFamily="18" charset="0"/>
              </a:rPr>
            </a:br>
            <a:r>
              <a:rPr lang="ru-RU" sz="1800" b="0" smtClean="0">
                <a:solidFill>
                  <a:schemeClr val="tx1"/>
                </a:solidFill>
                <a:effectLst/>
                <a:latin typeface="Arial" pitchFamily="34" charset="0"/>
                <a:cs typeface="Arial" pitchFamily="34" charset="0"/>
              </a:rPr>
              <a:t/>
            </a:r>
            <a:br>
              <a:rPr lang="ru-RU" sz="1800" b="0" smtClean="0">
                <a:solidFill>
                  <a:schemeClr val="tx1"/>
                </a:solidFill>
                <a:effectLst/>
                <a:latin typeface="Arial" pitchFamily="34" charset="0"/>
                <a:cs typeface="Arial" pitchFamily="34" charset="0"/>
              </a:rPr>
            </a:br>
            <a:r>
              <a:rPr lang="ru-RU" sz="1800" smtClean="0">
                <a:solidFill>
                  <a:schemeClr val="tx1"/>
                </a:solidFill>
                <a:effectLst/>
                <a:latin typeface="Times New Roman" pitchFamily="18" charset="0"/>
                <a:ea typeface="Calibri" pitchFamily="34" charset="0"/>
                <a:cs typeface="Times New Roman" pitchFamily="18" charset="0"/>
              </a:rPr>
              <a:t>Цель: </a:t>
            </a:r>
            <a:r>
              <a:rPr lang="ru-RU" sz="1800" b="0" dirty="0" smtClean="0">
                <a:solidFill>
                  <a:schemeClr val="tx1"/>
                </a:solidFill>
                <a:effectLst/>
                <a:latin typeface="Calibri" pitchFamily="34" charset="0"/>
                <a:ea typeface="Times New Roman" pitchFamily="18" charset="0"/>
                <a:cs typeface="Times New Roman" pitchFamily="18" charset="0"/>
              </a:rPr>
              <a:t>создать условия для активной познавательной деятельности обучающихся при </a:t>
            </a:r>
            <a:br>
              <a:rPr lang="ru-RU" sz="1800" b="0" dirty="0" smtClean="0">
                <a:solidFill>
                  <a:schemeClr val="tx1"/>
                </a:solidFill>
                <a:effectLst/>
                <a:latin typeface="Calibri" pitchFamily="34" charset="0"/>
                <a:ea typeface="Times New Roman" pitchFamily="18" charset="0"/>
                <a:cs typeface="Times New Roman" pitchFamily="18" charset="0"/>
              </a:rPr>
            </a:br>
            <a:r>
              <a:rPr lang="ru-RU" sz="1800" b="0" dirty="0" smtClean="0">
                <a:solidFill>
                  <a:schemeClr val="tx1"/>
                </a:solidFill>
                <a:effectLst/>
                <a:latin typeface="Calibri" pitchFamily="34" charset="0"/>
                <a:ea typeface="Times New Roman" pitchFamily="18" charset="0"/>
                <a:cs typeface="Times New Roman" pitchFamily="18" charset="0"/>
              </a:rPr>
              <a:t>изучении географического положения и рельефа </a:t>
            </a:r>
            <a:r>
              <a:rPr lang="ru-RU" sz="1800" b="0" smtClean="0">
                <a:solidFill>
                  <a:schemeClr val="tx1"/>
                </a:solidFill>
                <a:effectLst/>
                <a:latin typeface="Calibri" pitchFamily="34" charset="0"/>
                <a:ea typeface="Times New Roman" pitchFamily="18" charset="0"/>
                <a:cs typeface="Times New Roman" pitchFamily="18" charset="0"/>
              </a:rPr>
              <a:t>Южной Америки</a:t>
            </a:r>
            <a:br>
              <a:rPr lang="ru-RU" sz="1800" b="0" smtClean="0">
                <a:solidFill>
                  <a:schemeClr val="tx1"/>
                </a:solidFill>
                <a:effectLst/>
                <a:latin typeface="Calibri" pitchFamily="34" charset="0"/>
                <a:ea typeface="Times New Roman" pitchFamily="18" charset="0"/>
                <a:cs typeface="Times New Roman" pitchFamily="18" charset="0"/>
              </a:rPr>
            </a:br>
            <a:r>
              <a:rPr lang="ru-RU" sz="1800" b="0" dirty="0" smtClean="0">
                <a:solidFill>
                  <a:schemeClr val="tx1"/>
                </a:solidFill>
                <a:effectLst/>
                <a:latin typeface="Arial" pitchFamily="34" charset="0"/>
                <a:cs typeface="Arial" pitchFamily="34" charset="0"/>
              </a:rPr>
              <a:t/>
            </a:r>
            <a:br>
              <a:rPr lang="ru-RU" sz="1800" b="0" dirty="0" smtClean="0">
                <a:solidFill>
                  <a:schemeClr val="tx1"/>
                </a:solidFill>
                <a:effectLst/>
                <a:latin typeface="Arial" pitchFamily="34" charset="0"/>
                <a:cs typeface="Arial" pitchFamily="34" charset="0"/>
              </a:rPr>
            </a:br>
            <a:endParaRPr lang="ru-RU" sz="1800" dirty="0">
              <a:solidFill>
                <a:schemeClr val="tx1"/>
              </a:solidFill>
            </a:endParaRPr>
          </a:p>
        </p:txBody>
      </p:sp>
      <p:pic>
        <p:nvPicPr>
          <p:cNvPr id="4" name="Рисунок 3" descr="C:\Users\Елена\AppData\Local\Microsoft\Windows\Temporary Internet Files\Content.Word\s25480261.jpg"/>
          <p:cNvPicPr/>
          <p:nvPr/>
        </p:nvPicPr>
        <p:blipFill>
          <a:blip r:embed="rId2" cstate="print"/>
          <a:srcRect/>
          <a:stretch>
            <a:fillRect/>
          </a:stretch>
        </p:blipFill>
        <p:spPr bwMode="auto">
          <a:xfrm>
            <a:off x="1214414" y="1357298"/>
            <a:ext cx="6500858" cy="500066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altLang="ru-RU" sz="8000" b="1" dirty="0" smtClean="0">
                <a:solidFill>
                  <a:schemeClr val="bg1"/>
                </a:solidFill>
              </a:rPr>
              <a:t/>
            </a:r>
            <a:br>
              <a:rPr lang="ru-RU" altLang="ru-RU" sz="8000" b="1" dirty="0" smtClean="0">
                <a:solidFill>
                  <a:schemeClr val="bg1"/>
                </a:solidFill>
              </a:rPr>
            </a:br>
            <a:r>
              <a:rPr lang="ru-RU" altLang="ru-RU" sz="5400" b="1" dirty="0" smtClean="0">
                <a:solidFill>
                  <a:schemeClr val="bg1"/>
                </a:solidFill>
              </a:rPr>
              <a:t>географическое положение</a:t>
            </a:r>
            <a:endParaRPr lang="ru-RU" dirty="0"/>
          </a:p>
        </p:txBody>
      </p:sp>
      <p:pic>
        <p:nvPicPr>
          <p:cNvPr id="3" name="Picture 6"/>
          <p:cNvPicPr>
            <a:picLocks noChangeAspect="1" noChangeArrowheads="1"/>
          </p:cNvPicPr>
          <p:nvPr/>
        </p:nvPicPr>
        <p:blipFill>
          <a:blip r:embed="rId2" cstate="print"/>
          <a:srcRect/>
          <a:stretch>
            <a:fillRect/>
          </a:stretch>
        </p:blipFill>
        <p:spPr bwMode="auto">
          <a:xfrm>
            <a:off x="214282" y="550686"/>
            <a:ext cx="8774658" cy="566439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a:picLocks noChangeAspect="1" noChangeArrowheads="1"/>
          </p:cNvPicPr>
          <p:nvPr/>
        </p:nvPicPr>
        <p:blipFill>
          <a:blip r:embed="rId2" cstate="print"/>
          <a:srcRect/>
          <a:stretch>
            <a:fillRect/>
          </a:stretch>
        </p:blipFill>
        <p:spPr bwMode="auto">
          <a:xfrm>
            <a:off x="785786" y="785794"/>
            <a:ext cx="7572428" cy="58674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0" y="-1602694"/>
            <a:ext cx="2252604" cy="821763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400" dirty="0" smtClean="0">
              <a:solidFill>
                <a:srgbClr val="000000"/>
              </a:solidFill>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400" dirty="0" smtClean="0">
              <a:solidFill>
                <a:srgbClr val="000000"/>
              </a:solidFill>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400" dirty="0" smtClean="0">
              <a:solidFill>
                <a:srgbClr val="000000"/>
              </a:solidFill>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400" dirty="0" smtClean="0">
              <a:solidFill>
                <a:srgbClr val="000000"/>
              </a:solidFill>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a:t>
            </a:r>
            <a:r>
              <a:rPr kumimoji="0" lang="ru-RU" sz="1600" b="1"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Владимир Безладнов</a:t>
            </a: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endParaRPr kumimoji="0" lang="ru-RU" sz="16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А на том материке</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Есть река глубокая,</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Из известных в мире рек</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Самая широкая.</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Там – стеною на пути  </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Джунгли непролазные:</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Ни индейцу не пройти,</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Ни туристу праздному.</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Там на водопой спешат</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Звери утром ранним,</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А в воде кишмя кишат</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Страшные пираньи.</a:t>
            </a:r>
            <a:endParaRPr kumimoji="0" lang="ru-RU" sz="16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Там над Андами парит </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Птица кондор,</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 джунглях ползает змея – </a:t>
            </a:r>
            <a:b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Анаконда.</a:t>
            </a:r>
            <a:endParaRPr kumimoji="0" lang="ru-RU" sz="1600" b="1"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026" name="Picture 2" descr="C:\Users\Елена\Desktop\i.jpeg"/>
          <p:cNvPicPr>
            <a:picLocks noChangeAspect="1" noChangeArrowheads="1"/>
          </p:cNvPicPr>
          <p:nvPr/>
        </p:nvPicPr>
        <p:blipFill>
          <a:blip r:embed="rId2" cstate="print"/>
          <a:srcRect/>
          <a:stretch>
            <a:fillRect/>
          </a:stretch>
        </p:blipFill>
        <p:spPr bwMode="auto">
          <a:xfrm>
            <a:off x="2666958" y="46550"/>
            <a:ext cx="6191322" cy="3118459"/>
          </a:xfrm>
          <a:prstGeom prst="rect">
            <a:avLst/>
          </a:prstGeom>
          <a:noFill/>
        </p:spPr>
      </p:pic>
      <p:pic>
        <p:nvPicPr>
          <p:cNvPr id="1027" name="Picture 3" descr="C:\Users\Елена\Desktop\i (1).jpeg"/>
          <p:cNvPicPr>
            <a:picLocks noChangeAspect="1" noChangeArrowheads="1"/>
          </p:cNvPicPr>
          <p:nvPr/>
        </p:nvPicPr>
        <p:blipFill>
          <a:blip r:embed="rId3" cstate="print"/>
          <a:srcRect/>
          <a:stretch>
            <a:fillRect/>
          </a:stretch>
        </p:blipFill>
        <p:spPr bwMode="auto">
          <a:xfrm>
            <a:off x="2714612" y="3429000"/>
            <a:ext cx="6143668" cy="257175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endParaRPr lang="ru-RU" sz="2000" dirty="0">
              <a:latin typeface="Times New Roman" pitchFamily="18" charset="0"/>
              <a:cs typeface="Times New Roman" pitchFamily="18" charset="0"/>
            </a:endParaRPr>
          </a:p>
        </p:txBody>
      </p:sp>
      <p:sp>
        <p:nvSpPr>
          <p:cNvPr id="7" name="Содержимое 6"/>
          <p:cNvSpPr>
            <a:spLocks noGrp="1"/>
          </p:cNvSpPr>
          <p:nvPr>
            <p:ph sz="half" idx="2"/>
          </p:nvPr>
        </p:nvSpPr>
        <p:spPr/>
        <p:txBody>
          <a:bodyPr>
            <a:normAutofit lnSpcReduction="10000"/>
          </a:bodyPr>
          <a:lstStyle/>
          <a:p>
            <a:pPr lvl="0">
              <a:buNone/>
            </a:pPr>
            <a:r>
              <a:rPr lang="ru-RU" sz="2000" b="1" dirty="0" smtClean="0">
                <a:solidFill>
                  <a:srgbClr val="000000"/>
                </a:solidFill>
                <a:latin typeface="Times New Roman" pitchFamily="18" charset="0"/>
                <a:ea typeface="Times New Roman" pitchFamily="18" charset="0"/>
                <a:cs typeface="Times New Roman" pitchFamily="18" charset="0"/>
              </a:rPr>
              <a:t>Цель</a:t>
            </a:r>
            <a:r>
              <a:rPr lang="ru-RU" sz="2000" dirty="0" smtClean="0">
                <a:solidFill>
                  <a:srgbClr val="000000"/>
                </a:solidFill>
                <a:latin typeface="Times New Roman" pitchFamily="18" charset="0"/>
                <a:ea typeface="Times New Roman" pitchFamily="18" charset="0"/>
                <a:cs typeface="Times New Roman" pitchFamily="18" charset="0"/>
              </a:rPr>
              <a:t>: определить сходство и различие географического положения,  рельефа Южной Америки и Африки.</a:t>
            </a:r>
            <a:endParaRPr lang="ru-RU" sz="2000" dirty="0" smtClean="0">
              <a:latin typeface="Times New Roman" pitchFamily="18" charset="0"/>
              <a:cs typeface="Times New Roman" pitchFamily="18" charset="0"/>
            </a:endParaRPr>
          </a:p>
          <a:p>
            <a:pPr lvl="0">
              <a:buNone/>
            </a:pPr>
            <a:r>
              <a:rPr lang="ru-RU" sz="2000" b="1" dirty="0" smtClean="0">
                <a:latin typeface="Times New Roman" pitchFamily="18" charset="0"/>
                <a:cs typeface="Times New Roman" pitchFamily="18" charset="0"/>
              </a:rPr>
              <a:t>Задачи: </a:t>
            </a:r>
            <a:r>
              <a:rPr lang="ru-RU" sz="2000" dirty="0" smtClean="0">
                <a:latin typeface="Times New Roman" pitchFamily="18" charset="0"/>
                <a:cs typeface="Times New Roman" pitchFamily="18" charset="0"/>
              </a:rPr>
              <a:t>изучить карты атласа  физическую, строения земной коры,  климатические пояса и области.</a:t>
            </a:r>
          </a:p>
          <a:p>
            <a:pPr lvl="0">
              <a:buNone/>
            </a:pPr>
            <a:r>
              <a:rPr lang="ru-RU" sz="2000" dirty="0" smtClean="0">
                <a:latin typeface="Times New Roman" pitchFamily="18" charset="0"/>
                <a:cs typeface="Times New Roman" pitchFamily="18" charset="0"/>
              </a:rPr>
              <a:t>    сравнить особенности ГП материков Африки и Южной Америки;</a:t>
            </a:r>
          </a:p>
          <a:p>
            <a:pPr lvl="0">
              <a:buNone/>
            </a:pPr>
            <a:r>
              <a:rPr lang="ru-RU" sz="2000" dirty="0" smtClean="0">
                <a:latin typeface="Times New Roman" pitchFamily="18" charset="0"/>
                <a:cs typeface="Times New Roman" pitchFamily="18" charset="0"/>
              </a:rPr>
              <a:t>     составить графический конспект на контурной карте материков.</a:t>
            </a:r>
          </a:p>
          <a:p>
            <a:endParaRPr lang="ru-RU" sz="1800" dirty="0">
              <a:latin typeface="Times New Roman" pitchFamily="18" charset="0"/>
              <a:cs typeface="Times New Roman" pitchFamily="18" charset="0"/>
            </a:endParaRPr>
          </a:p>
        </p:txBody>
      </p:sp>
      <p:sp>
        <p:nvSpPr>
          <p:cNvPr id="3" name="Прямоугольник 2"/>
          <p:cNvSpPr/>
          <p:nvPr/>
        </p:nvSpPr>
        <p:spPr>
          <a:xfrm>
            <a:off x="2486012" y="785794"/>
            <a:ext cx="4171976" cy="1077218"/>
          </a:xfrm>
          <a:prstGeom prst="rect">
            <a:avLst/>
          </a:prstGeom>
        </p:spPr>
        <p:txBody>
          <a:bodyPr wrap="square">
            <a:spAutoFit/>
          </a:bodyPr>
          <a:lstStyle/>
          <a:p>
            <a:pPr algn="ctr"/>
            <a:r>
              <a:rPr lang="ru-RU" sz="3200" b="1" i="1" dirty="0" smtClean="0">
                <a:latin typeface="Times New Roman" pitchFamily="18" charset="0"/>
                <a:cs typeface="Times New Roman" pitchFamily="18" charset="0"/>
              </a:rPr>
              <a:t>Южная Америка: Образ материка</a:t>
            </a:r>
            <a:endParaRPr lang="ru-RU" sz="3200" dirty="0">
              <a:latin typeface="Times New Roman" pitchFamily="18" charset="0"/>
              <a:cs typeface="Times New Roman" pitchFamily="18" charset="0"/>
            </a:endParaRPr>
          </a:p>
        </p:txBody>
      </p:sp>
      <p:pic>
        <p:nvPicPr>
          <p:cNvPr id="8" name="Picture 5"/>
          <p:cNvPicPr>
            <a:picLocks noGrp="1" noChangeAspect="1" noChangeArrowheads="1"/>
          </p:cNvPicPr>
          <p:nvPr>
            <p:ph sz="half" idx="1"/>
          </p:nvPr>
        </p:nvPicPr>
        <p:blipFill>
          <a:blip r:embed="rId2" cstate="print"/>
          <a:srcRect/>
          <a:stretch>
            <a:fillRect/>
          </a:stretch>
        </p:blipFill>
        <p:spPr bwMode="auto">
          <a:xfrm>
            <a:off x="214282" y="1857364"/>
            <a:ext cx="4429156" cy="450059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Елена\Desktop\IMG-20250125-WA0046.jpg"/>
          <p:cNvPicPr>
            <a:picLocks noChangeAspect="1" noChangeArrowheads="1"/>
          </p:cNvPicPr>
          <p:nvPr/>
        </p:nvPicPr>
        <p:blipFill>
          <a:blip r:embed="rId2" cstate="print"/>
          <a:srcRect/>
          <a:stretch>
            <a:fillRect/>
          </a:stretch>
        </p:blipFill>
        <p:spPr bwMode="auto">
          <a:xfrm>
            <a:off x="0" y="-642966"/>
            <a:ext cx="9144000" cy="914404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05800" cy="1214422"/>
          </a:xfrm>
        </p:spPr>
        <p:txBody>
          <a:bodyPr>
            <a:normAutofit fontScale="90000"/>
          </a:bodyPr>
          <a:lstStyle/>
          <a:p>
            <a:pPr algn="ctr"/>
            <a:r>
              <a:rPr lang="ru-RU" sz="2200" dirty="0" smtClean="0">
                <a:latin typeface="Times New Roman" pitchFamily="18" charset="0"/>
                <a:cs typeface="Times New Roman" pitchFamily="18" charset="0"/>
              </a:rPr>
              <a:t>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700" b="1" dirty="0" smtClean="0">
                <a:latin typeface="Times New Roman" pitchFamily="18" charset="0"/>
                <a:cs typeface="Times New Roman" pitchFamily="18" charset="0"/>
              </a:rPr>
              <a:t>Определите положение материков относительно экватора.</a:t>
            </a:r>
            <a:br>
              <a:rPr lang="ru-RU" sz="2700" b="1" dirty="0" smtClean="0">
                <a:latin typeface="Times New Roman" pitchFamily="18" charset="0"/>
                <a:cs typeface="Times New Roman" pitchFamily="18" charset="0"/>
              </a:rPr>
            </a:br>
            <a:endParaRPr lang="ru-RU" sz="2700" b="1" dirty="0"/>
          </a:p>
        </p:txBody>
      </p:sp>
      <p:pic>
        <p:nvPicPr>
          <p:cNvPr id="3" name="Рисунок 2" descr="https://avatars.dzeninfra.ru/get-zen_doc/271828/pub_65cc872cfda6df2ef7d79871_65cc87e9fda6df2ef7d94630/scale_120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7290" y="1428736"/>
            <a:ext cx="6786610" cy="457203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472" y="1357298"/>
            <a:ext cx="7858180" cy="5000660"/>
          </a:xfrm>
          <a:prstGeom prst="rect">
            <a:avLst/>
          </a:prstGeom>
          <a:noFill/>
          <a:ln>
            <a:noFill/>
          </a:ln>
        </p:spPr>
      </p:pic>
      <p:sp>
        <p:nvSpPr>
          <p:cNvPr id="4" name="Заголовок 3"/>
          <p:cNvSpPr>
            <a:spLocks noGrp="1"/>
          </p:cNvSpPr>
          <p:nvPr>
            <p:ph type="title"/>
          </p:nvPr>
        </p:nvSpPr>
        <p:spPr>
          <a:xfrm>
            <a:off x="457200" y="0"/>
            <a:ext cx="8305800" cy="1285860"/>
          </a:xfrm>
        </p:spPr>
        <p:txBody>
          <a:bodyPr>
            <a:normAutofit/>
          </a:bodyPr>
          <a:lstStyle/>
          <a:p>
            <a:pPr algn="ctr"/>
            <a:r>
              <a:rPr lang="ru-RU" sz="2200" dirty="0" smtClean="0">
                <a:latin typeface="Times New Roman" pitchFamily="18" charset="0"/>
                <a:cs typeface="Times New Roman" pitchFamily="18" charset="0"/>
              </a:rPr>
              <a:t> </a:t>
            </a:r>
            <a:r>
              <a:rPr lang="ru-RU" sz="2700" dirty="0" smtClean="0">
                <a:latin typeface="Times New Roman" pitchFamily="18" charset="0"/>
                <a:cs typeface="Times New Roman" pitchFamily="18" charset="0"/>
              </a:rPr>
              <a:t>Определите положение материков относительно нулевого и 180-го меридианов.</a:t>
            </a:r>
            <a:br>
              <a:rPr lang="ru-RU" sz="2700" dirty="0" smtClean="0">
                <a:latin typeface="Times New Roman" pitchFamily="18" charset="0"/>
                <a:cs typeface="Times New Roman" pitchFamily="18" charset="0"/>
              </a:rPr>
            </a:br>
            <a:endParaRPr lang="ru-RU" sz="27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785786" y="214290"/>
            <a:ext cx="7977214" cy="785818"/>
          </a:xfrm>
        </p:spPr>
        <p:txBody>
          <a:bodyPr>
            <a:normAutofit fontScale="90000"/>
          </a:bodyPr>
          <a:lstStyle/>
          <a:p>
            <a:pPr algn="ctr"/>
            <a:r>
              <a:rPr lang="ru-RU" sz="3100" b="1" dirty="0" smtClean="0">
                <a:latin typeface="Times New Roman" pitchFamily="18" charset="0"/>
                <a:cs typeface="Times New Roman" pitchFamily="18" charset="0"/>
              </a:rPr>
              <a:t>Определите положение материков относительно тропиков</a:t>
            </a:r>
            <a:r>
              <a:rPr lang="ru-RU" sz="2000" dirty="0" smtClean="0"/>
              <a:t/>
            </a:r>
            <a:br>
              <a:rPr lang="ru-RU" sz="2000" dirty="0" smtClean="0"/>
            </a:br>
            <a:endParaRPr lang="ru-RU" sz="2000" dirty="0">
              <a:latin typeface="Times New Roman" pitchFamily="18" charset="0"/>
              <a:cs typeface="Times New Roman" pitchFamily="18" charset="0"/>
            </a:endParaRPr>
          </a:p>
        </p:txBody>
      </p:sp>
      <p:pic>
        <p:nvPicPr>
          <p:cNvPr id="5" name="Рисунок 4" descr="-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538" y="1285860"/>
            <a:ext cx="7086608" cy="5109536"/>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05800" cy="1000108"/>
          </a:xfrm>
        </p:spPr>
        <p:txBody>
          <a:bodyPr>
            <a:normAutofit fontScale="90000"/>
          </a:bodyPr>
          <a:lstStyle/>
          <a:p>
            <a:pPr algn="ctr"/>
            <a:r>
              <a:rPr lang="ru-RU" sz="2700" b="1" dirty="0" smtClean="0">
                <a:latin typeface="Times New Roman" pitchFamily="18" charset="0"/>
                <a:cs typeface="Times New Roman" pitchFamily="18" charset="0"/>
              </a:rPr>
              <a:t>Определите протяженность материков в градусах и километрах с севера на юг.</a:t>
            </a:r>
            <a:r>
              <a:rPr lang="ru-RU" sz="2000" dirty="0" smtClean="0"/>
              <a:t/>
            </a:r>
            <a:br>
              <a:rPr lang="ru-RU" sz="2000" dirty="0" smtClean="0"/>
            </a:br>
            <a:endParaRPr lang="ru-RU" sz="2000" dirty="0">
              <a:latin typeface="Times New Roman" pitchFamily="18" charset="0"/>
              <a:cs typeface="Times New Roman" pitchFamily="18" charset="0"/>
            </a:endParaRPr>
          </a:p>
        </p:txBody>
      </p:sp>
      <p:pic>
        <p:nvPicPr>
          <p:cNvPr id="3" name="Рисунок 2" descr="-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538" y="1214422"/>
            <a:ext cx="6929486" cy="471490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596" y="1000108"/>
            <a:ext cx="8072494" cy="5357850"/>
          </a:xfrm>
          <a:prstGeom prst="rect">
            <a:avLst/>
          </a:prstGeom>
          <a:noFill/>
          <a:ln>
            <a:noFill/>
          </a:ln>
        </p:spPr>
      </p:pic>
      <p:sp>
        <p:nvSpPr>
          <p:cNvPr id="3" name="Заголовок 2"/>
          <p:cNvSpPr>
            <a:spLocks noGrp="1"/>
          </p:cNvSpPr>
          <p:nvPr>
            <p:ph type="title"/>
          </p:nvPr>
        </p:nvSpPr>
        <p:spPr>
          <a:xfrm>
            <a:off x="428596" y="0"/>
            <a:ext cx="8001056" cy="1357298"/>
          </a:xfrm>
        </p:spPr>
        <p:txBody>
          <a:bodyPr>
            <a:normAutofit fontScale="90000"/>
          </a:bodyPr>
          <a:lstStyle/>
          <a:p>
            <a:pPr algn="ct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t>
            </a:r>
            <a:r>
              <a:rPr lang="ru-RU" sz="3100" b="1" dirty="0" smtClean="0">
                <a:latin typeface="Times New Roman" pitchFamily="18" charset="0"/>
                <a:cs typeface="Times New Roman" pitchFamily="18" charset="0"/>
              </a:rPr>
              <a:t>Определите протяженность материков в градусах и километрах с запада на восток</a:t>
            </a: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endParaRPr lang="ru-RU" sz="22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7158" y="1142984"/>
            <a:ext cx="8429684" cy="5286412"/>
          </a:xfrm>
          <a:prstGeom prst="rect">
            <a:avLst/>
          </a:prstGeom>
          <a:noFill/>
          <a:ln>
            <a:noFill/>
          </a:ln>
        </p:spPr>
      </p:pic>
      <p:sp>
        <p:nvSpPr>
          <p:cNvPr id="3" name="Заголовок 2"/>
          <p:cNvSpPr>
            <a:spLocks noGrp="1"/>
          </p:cNvSpPr>
          <p:nvPr>
            <p:ph type="title"/>
          </p:nvPr>
        </p:nvSpPr>
        <p:spPr>
          <a:xfrm>
            <a:off x="457200" y="0"/>
            <a:ext cx="8305800" cy="1071546"/>
          </a:xfrm>
        </p:spPr>
        <p:txBody>
          <a:bodyPr>
            <a:normAutofit fontScale="90000"/>
          </a:bodyPr>
          <a:lstStyle/>
          <a:p>
            <a:pPr algn="ctr"/>
            <a:r>
              <a:rPr lang="ru-RU" sz="2800" b="1" dirty="0" smtClean="0">
                <a:latin typeface="Times New Roman" pitchFamily="18" charset="0"/>
                <a:cs typeface="Times New Roman" pitchFamily="18" charset="0"/>
              </a:rPr>
              <a:t>Определите, в каких климатических поясах расположены материки</a:t>
            </a:r>
            <a:r>
              <a:rPr lang="ru-RU" sz="2000" dirty="0" smtClean="0"/>
              <a:t/>
            </a:r>
            <a:br>
              <a:rPr lang="ru-RU" sz="2000" dirty="0" smtClean="0"/>
            </a:br>
            <a:endParaRPr lang="ru-RU"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500034" y="1142984"/>
          <a:ext cx="8286807" cy="5000660"/>
        </p:xfrm>
        <a:graphic>
          <a:graphicData uri="http://schemas.openxmlformats.org/drawingml/2006/table">
            <a:tbl>
              <a:tblPr/>
              <a:tblGrid>
                <a:gridCol w="4142970"/>
                <a:gridCol w="4143837"/>
              </a:tblGrid>
              <a:tr h="352659">
                <a:tc>
                  <a:txBody>
                    <a:bodyPr/>
                    <a:lstStyle/>
                    <a:p>
                      <a:pPr>
                        <a:lnSpc>
                          <a:spcPct val="115000"/>
                        </a:lnSpc>
                        <a:spcAft>
                          <a:spcPts val="0"/>
                        </a:spcAft>
                      </a:pPr>
                      <a:r>
                        <a:rPr lang="ru-RU" sz="1800" b="1" dirty="0">
                          <a:latin typeface="Times New Roman"/>
                          <a:ea typeface="Calibri"/>
                          <a:cs typeface="Times New Roman"/>
                        </a:rPr>
                        <a:t>Черты сходства</a:t>
                      </a:r>
                      <a:endParaRPr lang="ru-RU"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800" b="1" dirty="0">
                          <a:latin typeface="Times New Roman"/>
                          <a:ea typeface="Calibri"/>
                          <a:cs typeface="Times New Roman"/>
                        </a:rPr>
                        <a:t>Черты различия</a:t>
                      </a:r>
                      <a:endParaRPr lang="ru-RU"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48001">
                <a:tc>
                  <a:txBody>
                    <a:bodyPr/>
                    <a:lstStyle/>
                    <a:p>
                      <a:pPr>
                        <a:lnSpc>
                          <a:spcPct val="115000"/>
                        </a:lnSpc>
                        <a:spcAft>
                          <a:spcPts val="300"/>
                        </a:spcAft>
                      </a:pPr>
                      <a:r>
                        <a:rPr lang="ru-RU" sz="1800" b="1" dirty="0">
                          <a:solidFill>
                            <a:srgbClr val="222222"/>
                          </a:solidFill>
                          <a:latin typeface="Times New Roman"/>
                          <a:ea typeface="Times New Roman"/>
                          <a:cs typeface="Times New Roman"/>
                        </a:rPr>
                        <a:t>В основании материков лежат древние платформы.</a:t>
                      </a:r>
                      <a:endParaRPr lang="ru-RU" sz="1800" b="1" dirty="0">
                        <a:latin typeface="Calibri"/>
                        <a:ea typeface="Calibri"/>
                        <a:cs typeface="Times New Roman"/>
                      </a:endParaRPr>
                    </a:p>
                    <a:p>
                      <a:pPr>
                        <a:lnSpc>
                          <a:spcPct val="115000"/>
                        </a:lnSpc>
                        <a:spcAft>
                          <a:spcPts val="300"/>
                        </a:spcAft>
                      </a:pPr>
                      <a:r>
                        <a:rPr lang="ru-RU" sz="1800" b="1" dirty="0">
                          <a:solidFill>
                            <a:srgbClr val="222222"/>
                          </a:solidFill>
                          <a:latin typeface="Times New Roman"/>
                          <a:ea typeface="Times New Roman"/>
                          <a:cs typeface="Times New Roman"/>
                        </a:rPr>
                        <a:t>Большую часть материков занимают низменности, равнины и плоскогорья.</a:t>
                      </a:r>
                      <a:endParaRPr lang="ru-RU" sz="1800" b="1" dirty="0">
                        <a:latin typeface="Calibri"/>
                        <a:ea typeface="Calibri"/>
                        <a:cs typeface="Times New Roman"/>
                      </a:endParaRPr>
                    </a:p>
                    <a:p>
                      <a:pPr>
                        <a:lnSpc>
                          <a:spcPct val="115000"/>
                        </a:lnSpc>
                        <a:spcAft>
                          <a:spcPts val="300"/>
                        </a:spcAft>
                      </a:pPr>
                      <a:r>
                        <a:rPr lang="ru-RU" sz="1800" b="1" dirty="0">
                          <a:solidFill>
                            <a:srgbClr val="222222"/>
                          </a:solidFill>
                          <a:latin typeface="Times New Roman"/>
                          <a:ea typeface="Times New Roman"/>
                          <a:cs typeface="Times New Roman"/>
                        </a:rPr>
                        <a:t>Приподнятые массивы обрываются крутыми уступами.</a:t>
                      </a:r>
                      <a:endParaRPr lang="ru-RU" sz="1800" b="1" dirty="0">
                        <a:latin typeface="Calibri"/>
                        <a:ea typeface="Calibri"/>
                        <a:cs typeface="Times New Roman"/>
                      </a:endParaRPr>
                    </a:p>
                    <a:p>
                      <a:pPr>
                        <a:lnSpc>
                          <a:spcPct val="115000"/>
                        </a:lnSpc>
                        <a:spcAft>
                          <a:spcPts val="300"/>
                        </a:spcAft>
                      </a:pPr>
                      <a:r>
                        <a:rPr lang="ru-RU" sz="1800" b="1" dirty="0">
                          <a:solidFill>
                            <a:srgbClr val="222222"/>
                          </a:solidFill>
                          <a:latin typeface="Times New Roman"/>
                          <a:ea typeface="Times New Roman"/>
                          <a:cs typeface="Times New Roman"/>
                        </a:rPr>
                        <a:t>Плоскогорья богаты полезными ископаемыми.</a:t>
                      </a:r>
                      <a:endParaRPr lang="ru-RU"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300"/>
                        </a:spcAft>
                      </a:pPr>
                      <a:r>
                        <a:rPr lang="ru-RU" sz="1800" b="1" dirty="0">
                          <a:solidFill>
                            <a:srgbClr val="222222"/>
                          </a:solidFill>
                          <a:latin typeface="Times New Roman"/>
                          <a:ea typeface="Times New Roman"/>
                          <a:cs typeface="Times New Roman"/>
                        </a:rPr>
                        <a:t>На западе Южной Америки лежат высочайшие горы - Анды.</a:t>
                      </a:r>
                      <a:endParaRPr lang="ru-RU" sz="1800" b="1" dirty="0">
                        <a:latin typeface="Calibri"/>
                        <a:ea typeface="Calibri"/>
                        <a:cs typeface="Times New Roman"/>
                      </a:endParaRPr>
                    </a:p>
                    <a:p>
                      <a:pPr>
                        <a:lnSpc>
                          <a:spcPct val="115000"/>
                        </a:lnSpc>
                        <a:spcAft>
                          <a:spcPts val="300"/>
                        </a:spcAft>
                      </a:pPr>
                      <a:r>
                        <a:rPr lang="ru-RU" sz="1800" b="1" dirty="0">
                          <a:solidFill>
                            <a:srgbClr val="222222"/>
                          </a:solidFill>
                          <a:latin typeface="Times New Roman"/>
                          <a:ea typeface="Times New Roman"/>
                          <a:cs typeface="Times New Roman"/>
                        </a:rPr>
                        <a:t>У западного побережья Южной Америки располагаются глубоководные   желоба.</a:t>
                      </a:r>
                      <a:endParaRPr lang="ru-RU" sz="1800" b="1" dirty="0">
                        <a:latin typeface="Calibri"/>
                        <a:ea typeface="Calibri"/>
                        <a:cs typeface="Times New Roman"/>
                      </a:endParaRPr>
                    </a:p>
                    <a:p>
                      <a:pPr>
                        <a:lnSpc>
                          <a:spcPct val="115000"/>
                        </a:lnSpc>
                        <a:spcAft>
                          <a:spcPts val="300"/>
                        </a:spcAft>
                      </a:pPr>
                      <a:r>
                        <a:rPr lang="ru-RU" sz="1800" b="1" dirty="0">
                          <a:solidFill>
                            <a:srgbClr val="222222"/>
                          </a:solidFill>
                          <a:latin typeface="Times New Roman"/>
                          <a:ea typeface="Times New Roman"/>
                          <a:cs typeface="Times New Roman"/>
                        </a:rPr>
                        <a:t>В </a:t>
                      </a:r>
                      <a:r>
                        <a:rPr lang="ru-RU" sz="1800" b="1" dirty="0" err="1">
                          <a:solidFill>
                            <a:srgbClr val="222222"/>
                          </a:solidFill>
                          <a:latin typeface="Times New Roman"/>
                          <a:ea typeface="Times New Roman"/>
                          <a:cs typeface="Times New Roman"/>
                        </a:rPr>
                        <a:t>Патагонии</a:t>
                      </a:r>
                      <a:r>
                        <a:rPr lang="ru-RU" sz="1800" b="1" dirty="0">
                          <a:solidFill>
                            <a:srgbClr val="222222"/>
                          </a:solidFill>
                          <a:latin typeface="Times New Roman"/>
                          <a:ea typeface="Times New Roman"/>
                          <a:cs typeface="Times New Roman"/>
                        </a:rPr>
                        <a:t> есть участок молодой платформы, выраженный ступенчатыми плато.</a:t>
                      </a:r>
                      <a:endParaRPr lang="ru-RU" sz="1800" b="1" dirty="0">
                        <a:latin typeface="Calibri"/>
                        <a:ea typeface="Calibri"/>
                        <a:cs typeface="Times New Roman"/>
                      </a:endParaRPr>
                    </a:p>
                    <a:p>
                      <a:pPr>
                        <a:lnSpc>
                          <a:spcPct val="115000"/>
                        </a:lnSpc>
                        <a:spcAft>
                          <a:spcPts val="300"/>
                        </a:spcAft>
                      </a:pPr>
                      <a:r>
                        <a:rPr lang="ru-RU" sz="1800" b="1" dirty="0">
                          <a:solidFill>
                            <a:srgbClr val="222222"/>
                          </a:solidFill>
                          <a:latin typeface="Times New Roman"/>
                          <a:ea typeface="Times New Roman"/>
                          <a:cs typeface="Times New Roman"/>
                        </a:rPr>
                        <a:t>На юго-западе Южной Америки много фьордов, образованных ледниками.</a:t>
                      </a:r>
                      <a:endParaRPr lang="ru-RU"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Заголовок 3"/>
          <p:cNvSpPr>
            <a:spLocks noGrp="1"/>
          </p:cNvSpPr>
          <p:nvPr>
            <p:ph type="title"/>
          </p:nvPr>
        </p:nvSpPr>
        <p:spPr>
          <a:xfrm>
            <a:off x="714348" y="0"/>
            <a:ext cx="8048652" cy="1071546"/>
          </a:xfrm>
        </p:spPr>
        <p:txBody>
          <a:bodyPr>
            <a:normAutofit fontScale="90000"/>
          </a:bodyPr>
          <a:lstStyle/>
          <a:p>
            <a:pPr algn="ctr"/>
            <a:r>
              <a:rPr lang="ru-RU" sz="2800" b="1" dirty="0" smtClean="0">
                <a:latin typeface="Times New Roman" pitchFamily="18" charset="0"/>
                <a:cs typeface="Times New Roman" pitchFamily="18" charset="0"/>
              </a:rPr>
              <a:t>Определите черты сходства и различия рельефа  Африки и Южной Америки.</a:t>
            </a:r>
            <a:r>
              <a:rPr lang="ru-RU" sz="2000" dirty="0" smtClean="0"/>
              <a:t/>
            </a:r>
            <a:br>
              <a:rPr lang="ru-RU" sz="2000" dirty="0" smtClean="0"/>
            </a:br>
            <a:endParaRPr lang="ru-RU"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642909" y="1000107"/>
          <a:ext cx="7929618" cy="5849690"/>
        </p:xfrm>
        <a:graphic>
          <a:graphicData uri="http://schemas.openxmlformats.org/drawingml/2006/table">
            <a:tbl>
              <a:tblPr/>
              <a:tblGrid>
                <a:gridCol w="2643206"/>
                <a:gridCol w="2643206"/>
                <a:gridCol w="2643206"/>
              </a:tblGrid>
              <a:tr h="797863">
                <a:tc>
                  <a:txBody>
                    <a:bodyPr/>
                    <a:lstStyle/>
                    <a:p>
                      <a:pPr algn="ctr">
                        <a:lnSpc>
                          <a:spcPct val="115000"/>
                        </a:lnSpc>
                        <a:spcAft>
                          <a:spcPts val="1000"/>
                        </a:spcAft>
                      </a:pPr>
                      <a:r>
                        <a:rPr lang="ru-RU" sz="1600" b="1" dirty="0">
                          <a:latin typeface="Times New Roman"/>
                          <a:ea typeface="Calibri"/>
                          <a:cs typeface="Times New Roman"/>
                        </a:rPr>
                        <a:t>Название формы рельефа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gn="ctr">
                        <a:lnSpc>
                          <a:spcPct val="115000"/>
                        </a:lnSpc>
                        <a:spcAft>
                          <a:spcPts val="1000"/>
                        </a:spcAft>
                      </a:pPr>
                      <a:r>
                        <a:rPr lang="ru-RU" sz="1600" b="1" dirty="0">
                          <a:latin typeface="Times New Roman"/>
                          <a:ea typeface="Calibri"/>
                          <a:cs typeface="Times New Roman"/>
                        </a:rPr>
                        <a:t>Тектоническая структура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gn="ctr">
                        <a:lnSpc>
                          <a:spcPct val="115000"/>
                        </a:lnSpc>
                        <a:spcAft>
                          <a:spcPts val="1000"/>
                        </a:spcAft>
                      </a:pPr>
                      <a:r>
                        <a:rPr lang="ru-RU" sz="1600" b="1" dirty="0">
                          <a:latin typeface="Times New Roman"/>
                          <a:ea typeface="Calibri"/>
                          <a:cs typeface="Times New Roman"/>
                        </a:rPr>
                        <a:t>Полезные ископаемые</a:t>
                      </a:r>
                      <a:endParaRPr lang="ru-RU" sz="1600" dirty="0">
                        <a:latin typeface="Calibri"/>
                        <a:ea typeface="Calibri"/>
                        <a:cs typeface="Times New Roman"/>
                      </a:endParaRPr>
                    </a:p>
                  </a:txBody>
                  <a:tcPr marL="33376" marR="33376" marT="33376" marB="33376">
                    <a:lnL>
                      <a:noFill/>
                    </a:lnL>
                    <a:lnR>
                      <a:noFill/>
                    </a:lnR>
                    <a:lnT>
                      <a:noFill/>
                    </a:lnT>
                    <a:lnB>
                      <a:noFill/>
                    </a:lnB>
                  </a:tcPr>
                </a:tc>
              </a:tr>
              <a:tr h="1719905">
                <a:tc>
                  <a:txBody>
                    <a:bodyPr/>
                    <a:lstStyle/>
                    <a:p>
                      <a:pPr>
                        <a:lnSpc>
                          <a:spcPct val="115000"/>
                        </a:lnSpc>
                        <a:spcAft>
                          <a:spcPts val="1000"/>
                        </a:spcAft>
                      </a:pPr>
                      <a:r>
                        <a:rPr lang="ru-RU" sz="1600" dirty="0">
                          <a:latin typeface="Times New Roman"/>
                          <a:ea typeface="Calibri"/>
                          <a:cs typeface="Times New Roman"/>
                        </a:rPr>
                        <a:t>г</a:t>
                      </a:r>
                      <a:r>
                        <a:rPr lang="ru-RU" sz="1600" dirty="0" smtClean="0">
                          <a:latin typeface="Times New Roman"/>
                          <a:ea typeface="Calibri"/>
                          <a:cs typeface="Times New Roman"/>
                        </a:rPr>
                        <a:t>. </a:t>
                      </a:r>
                      <a:r>
                        <a:rPr lang="ru-RU" sz="1600" dirty="0">
                          <a:latin typeface="Times New Roman"/>
                          <a:ea typeface="Calibri"/>
                          <a:cs typeface="Times New Roman"/>
                        </a:rPr>
                        <a:t>Анды</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Область новой складчатости</a:t>
                      </a:r>
                      <a:endParaRPr lang="ru-RU" sz="1600" dirty="0">
                        <a:latin typeface="Calibri"/>
                        <a:ea typeface="Calibri"/>
                        <a:cs typeface="Times New Roman"/>
                      </a:endParaRPr>
                    </a:p>
                    <a:p>
                      <a:pPr>
                        <a:lnSpc>
                          <a:spcPct val="115000"/>
                        </a:lnSpc>
                        <a:spcAft>
                          <a:spcPts val="675"/>
                        </a:spcAft>
                      </a:pPr>
                      <a:r>
                        <a:rPr lang="ru-RU" sz="1600" dirty="0">
                          <a:latin typeface="Times New Roman"/>
                          <a:ea typeface="Calibri"/>
                          <a:cs typeface="Times New Roman"/>
                        </a:rPr>
                        <a:t>(район столкновения океанической и материковой земной коры)</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Медные руды, золото, полиметаллические руды, никелевые руды, молибденовые руды, вольфрамовые руды.</a:t>
                      </a:r>
                      <a:endParaRPr lang="ru-RU" sz="1600" dirty="0">
                        <a:latin typeface="Calibri"/>
                        <a:ea typeface="Calibri"/>
                        <a:cs typeface="Times New Roman"/>
                      </a:endParaRPr>
                    </a:p>
                  </a:txBody>
                  <a:tcPr marL="33376" marR="33376" marT="33376" marB="33376">
                    <a:lnL>
                      <a:noFill/>
                    </a:lnL>
                    <a:lnR>
                      <a:noFill/>
                    </a:lnR>
                    <a:lnT>
                      <a:noFill/>
                    </a:lnT>
                    <a:lnB>
                      <a:noFill/>
                    </a:lnB>
                  </a:tcPr>
                </a:tc>
              </a:tr>
              <a:tr h="821586">
                <a:tc>
                  <a:txBody>
                    <a:bodyPr/>
                    <a:lstStyle/>
                    <a:p>
                      <a:pPr>
                        <a:lnSpc>
                          <a:spcPct val="115000"/>
                        </a:lnSpc>
                        <a:spcAft>
                          <a:spcPts val="1000"/>
                        </a:spcAft>
                      </a:pPr>
                      <a:r>
                        <a:rPr lang="ru-RU" sz="1600" dirty="0">
                          <a:latin typeface="Times New Roman"/>
                          <a:ea typeface="Calibri"/>
                          <a:cs typeface="Times New Roman"/>
                        </a:rPr>
                        <a:t>Бразильское плоскогорье</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Южно Американская платформа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Железные марганцевые, никелевые руды</a:t>
                      </a:r>
                      <a:endParaRPr lang="ru-RU" sz="1600" dirty="0">
                        <a:latin typeface="Calibri"/>
                        <a:ea typeface="Calibri"/>
                        <a:cs typeface="Times New Roman"/>
                      </a:endParaRPr>
                    </a:p>
                  </a:txBody>
                  <a:tcPr marL="33376" marR="33376" marT="33376" marB="33376">
                    <a:lnL>
                      <a:noFill/>
                    </a:lnL>
                    <a:lnR>
                      <a:noFill/>
                    </a:lnR>
                    <a:lnT>
                      <a:noFill/>
                    </a:lnT>
                    <a:lnB>
                      <a:noFill/>
                    </a:lnB>
                  </a:tcPr>
                </a:tc>
              </a:tr>
              <a:tr h="576062">
                <a:tc>
                  <a:txBody>
                    <a:bodyPr/>
                    <a:lstStyle/>
                    <a:p>
                      <a:pPr>
                        <a:lnSpc>
                          <a:spcPct val="115000"/>
                        </a:lnSpc>
                        <a:spcAft>
                          <a:spcPts val="1000"/>
                        </a:spcAft>
                      </a:pPr>
                      <a:r>
                        <a:rPr lang="ru-RU" sz="1600" dirty="0" err="1">
                          <a:latin typeface="Times New Roman"/>
                          <a:ea typeface="Calibri"/>
                          <a:cs typeface="Times New Roman"/>
                        </a:rPr>
                        <a:t>Гвианское</a:t>
                      </a:r>
                      <a:r>
                        <a:rPr lang="ru-RU" sz="1600" dirty="0">
                          <a:latin typeface="Times New Roman"/>
                          <a:ea typeface="Calibri"/>
                          <a:cs typeface="Times New Roman"/>
                        </a:rPr>
                        <a:t> плоскогорье</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Южно Американская платформа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Железные, марганцевые руды</a:t>
                      </a:r>
                      <a:endParaRPr lang="ru-RU" sz="1600" dirty="0">
                        <a:latin typeface="Calibri"/>
                        <a:ea typeface="Calibri"/>
                        <a:cs typeface="Times New Roman"/>
                      </a:endParaRPr>
                    </a:p>
                  </a:txBody>
                  <a:tcPr marL="33376" marR="33376" marT="33376" marB="33376">
                    <a:lnL>
                      <a:noFill/>
                    </a:lnL>
                    <a:lnR>
                      <a:noFill/>
                    </a:lnR>
                    <a:lnT>
                      <a:noFill/>
                    </a:lnT>
                    <a:lnB>
                      <a:noFill/>
                    </a:lnB>
                  </a:tcPr>
                </a:tc>
              </a:tr>
              <a:tr h="576062">
                <a:tc>
                  <a:txBody>
                    <a:bodyPr/>
                    <a:lstStyle/>
                    <a:p>
                      <a:pPr>
                        <a:lnSpc>
                          <a:spcPct val="115000"/>
                        </a:lnSpc>
                        <a:spcAft>
                          <a:spcPts val="1000"/>
                        </a:spcAft>
                      </a:pPr>
                      <a:r>
                        <a:rPr lang="ru-RU" sz="1600" dirty="0">
                          <a:latin typeface="Times New Roman"/>
                          <a:ea typeface="Calibri"/>
                          <a:cs typeface="Times New Roman"/>
                        </a:rPr>
                        <a:t>Амазонская низменность</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Южно Американская платформа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Нефть, природный газ, каменный уголь</a:t>
                      </a:r>
                      <a:endParaRPr lang="ru-RU" sz="1600" dirty="0">
                        <a:latin typeface="Calibri"/>
                        <a:ea typeface="Calibri"/>
                        <a:cs typeface="Times New Roman"/>
                      </a:endParaRPr>
                    </a:p>
                  </a:txBody>
                  <a:tcPr marL="33376" marR="33376" marT="33376" marB="33376">
                    <a:lnL>
                      <a:noFill/>
                    </a:lnL>
                    <a:lnR>
                      <a:noFill/>
                    </a:lnR>
                    <a:lnT>
                      <a:noFill/>
                    </a:lnT>
                    <a:lnB>
                      <a:noFill/>
                    </a:lnB>
                  </a:tcPr>
                </a:tc>
              </a:tr>
              <a:tr h="576062">
                <a:tc>
                  <a:txBody>
                    <a:bodyPr/>
                    <a:lstStyle/>
                    <a:p>
                      <a:pPr>
                        <a:lnSpc>
                          <a:spcPct val="115000"/>
                        </a:lnSpc>
                        <a:spcAft>
                          <a:spcPts val="1000"/>
                        </a:spcAft>
                      </a:pPr>
                      <a:r>
                        <a:rPr lang="ru-RU" sz="1600" dirty="0" err="1">
                          <a:latin typeface="Times New Roman"/>
                          <a:ea typeface="Calibri"/>
                          <a:cs typeface="Times New Roman"/>
                        </a:rPr>
                        <a:t>Оринокская</a:t>
                      </a:r>
                      <a:r>
                        <a:rPr lang="ru-RU" sz="1600" dirty="0">
                          <a:latin typeface="Times New Roman"/>
                          <a:ea typeface="Calibri"/>
                          <a:cs typeface="Times New Roman"/>
                        </a:rPr>
                        <a:t> низменность</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Южно Американская платформа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Нефть, природный газ</a:t>
                      </a:r>
                      <a:endParaRPr lang="ru-RU" sz="1600" dirty="0">
                        <a:latin typeface="Calibri"/>
                        <a:ea typeface="Calibri"/>
                        <a:cs typeface="Times New Roman"/>
                      </a:endParaRPr>
                    </a:p>
                  </a:txBody>
                  <a:tcPr marL="33376" marR="33376" marT="33376" marB="33376">
                    <a:lnL>
                      <a:noFill/>
                    </a:lnL>
                    <a:lnR>
                      <a:noFill/>
                    </a:lnR>
                    <a:lnT>
                      <a:noFill/>
                    </a:lnT>
                    <a:lnB>
                      <a:noFill/>
                    </a:lnB>
                  </a:tcPr>
                </a:tc>
              </a:tr>
              <a:tr h="576062">
                <a:tc>
                  <a:txBody>
                    <a:bodyPr/>
                    <a:lstStyle/>
                    <a:p>
                      <a:pPr>
                        <a:lnSpc>
                          <a:spcPct val="115000"/>
                        </a:lnSpc>
                        <a:spcAft>
                          <a:spcPts val="1000"/>
                        </a:spcAft>
                      </a:pPr>
                      <a:r>
                        <a:rPr lang="ru-RU" sz="1400" dirty="0" err="1">
                          <a:latin typeface="Times New Roman"/>
                          <a:ea typeface="Calibri"/>
                          <a:cs typeface="Times New Roman"/>
                        </a:rPr>
                        <a:t>Ла-Платская</a:t>
                      </a:r>
                      <a:r>
                        <a:rPr lang="ru-RU" sz="1400" dirty="0">
                          <a:latin typeface="Times New Roman"/>
                          <a:ea typeface="Calibri"/>
                          <a:cs typeface="Times New Roman"/>
                        </a:rPr>
                        <a:t> низменность</a:t>
                      </a:r>
                      <a:endParaRPr lang="ru-RU" sz="14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Южно Американская платформа</a:t>
                      </a:r>
                      <a:endParaRPr lang="ru-RU" sz="1600" dirty="0">
                        <a:latin typeface="Calibri"/>
                        <a:ea typeface="Calibri"/>
                        <a:cs typeface="Times New Roman"/>
                      </a:endParaRPr>
                    </a:p>
                  </a:txBody>
                  <a:tcPr marL="33376" marR="33376" marT="33376" marB="33376">
                    <a:lnL>
                      <a:noFill/>
                    </a:lnL>
                    <a:lnR>
                      <a:noFill/>
                    </a:lnR>
                    <a:lnT>
                      <a:noFill/>
                    </a:lnT>
                    <a:lnB>
                      <a:noFill/>
                    </a:lnB>
                  </a:tcPr>
                </a:tc>
                <a:tc>
                  <a:txBody>
                    <a:bodyPr/>
                    <a:lstStyle/>
                    <a:p>
                      <a:pPr>
                        <a:lnSpc>
                          <a:spcPct val="115000"/>
                        </a:lnSpc>
                        <a:spcAft>
                          <a:spcPts val="1000"/>
                        </a:spcAft>
                      </a:pPr>
                      <a:r>
                        <a:rPr lang="ru-RU" sz="1600" dirty="0">
                          <a:latin typeface="Times New Roman"/>
                          <a:ea typeface="Calibri"/>
                          <a:cs typeface="Times New Roman"/>
                        </a:rPr>
                        <a:t>Нефть, природный газ</a:t>
                      </a:r>
                      <a:endParaRPr lang="ru-RU" sz="1600" dirty="0">
                        <a:latin typeface="Calibri"/>
                        <a:ea typeface="Calibri"/>
                        <a:cs typeface="Times New Roman"/>
                      </a:endParaRPr>
                    </a:p>
                  </a:txBody>
                  <a:tcPr marL="33376" marR="33376" marT="33376" marB="33376">
                    <a:lnL>
                      <a:noFill/>
                    </a:lnL>
                    <a:lnR>
                      <a:noFill/>
                    </a:lnR>
                    <a:lnT>
                      <a:noFill/>
                    </a:lnT>
                    <a:lnB>
                      <a:noFill/>
                    </a:lnB>
                  </a:tcPr>
                </a:tc>
              </a:tr>
            </a:tbl>
          </a:graphicData>
        </a:graphic>
      </p:graphicFrame>
      <p:sp>
        <p:nvSpPr>
          <p:cNvPr id="6" name="Заголовок 5"/>
          <p:cNvSpPr>
            <a:spLocks noGrp="1"/>
          </p:cNvSpPr>
          <p:nvPr>
            <p:ph type="title"/>
          </p:nvPr>
        </p:nvSpPr>
        <p:spPr>
          <a:xfrm>
            <a:off x="457200" y="0"/>
            <a:ext cx="8305800" cy="785794"/>
          </a:xfrm>
        </p:spPr>
        <p:txBody>
          <a:bodyPr>
            <a:normAutofit/>
          </a:bodyPr>
          <a:lstStyle/>
          <a:p>
            <a:pPr algn="ctr"/>
            <a:r>
              <a:rPr lang="ru-RU" sz="2400" b="1" dirty="0" smtClean="0">
                <a:latin typeface="Times New Roman" pitchFamily="18" charset="0"/>
                <a:cs typeface="Times New Roman" pitchFamily="18" charset="0"/>
              </a:rPr>
              <a:t>Отметьте полезные ископаемые на контурной карте</a:t>
            </a:r>
            <a:endParaRPr lang="ru-RU" sz="2400" b="1"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071570"/>
          </a:xfrm>
        </p:spPr>
        <p:txBody>
          <a:bodyPr>
            <a:normAutofit/>
          </a:bodyPr>
          <a:lstStyle/>
          <a:p>
            <a:pPr algn="ctr"/>
            <a:r>
              <a:rPr lang="ru-RU" sz="2800" b="1" dirty="0" smtClean="0">
                <a:latin typeface="Times New Roman" pitchFamily="18" charset="0"/>
                <a:cs typeface="Times New Roman" pitchFamily="18" charset="0"/>
              </a:rPr>
              <a:t>По рисунку 108. с.145. Сравните профили материков</a:t>
            </a:r>
            <a:endParaRPr lang="ru-RU" sz="2800" b="1"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10000"/>
          </a:bodyPr>
          <a:lstStyle/>
          <a:p>
            <a:r>
              <a:rPr lang="ru-RU" dirty="0" smtClean="0"/>
              <a:t>Профили Южной Америки и Африки очень похожи, но кажутся зеркальным отражением друг друга. Если в Южной Америке горы располагаются у западного побережья, а дальше идут плоскогорья, то в Африке горы на востоке, а плоскогорья на западе. Профиль Южной Америки характеризует рельеф всего материка, ведь Анды тянутся вдоль всего побережья. Только вместо плоскогорий могут попадаться участки низменностей. Профиль Африки не характерен для всего материка. Горные системы занимают небольшую площадь в Африке и чаще попадаются плоскогорья, низменности и равнины.</a:t>
            </a:r>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Елена\Desktop\IMG-20250125-WA0047.jpg"/>
          <p:cNvPicPr>
            <a:picLocks noChangeAspect="1" noChangeArrowheads="1"/>
          </p:cNvPicPr>
          <p:nvPr/>
        </p:nvPicPr>
        <p:blipFill>
          <a:blip r:embed="rId2" cstate="print"/>
          <a:srcRect/>
          <a:stretch>
            <a:fillRect/>
          </a:stretch>
        </p:blipFill>
        <p:spPr bwMode="auto">
          <a:xfrm>
            <a:off x="500034" y="0"/>
            <a:ext cx="7929618" cy="3857628"/>
          </a:xfrm>
          <a:prstGeom prst="rect">
            <a:avLst/>
          </a:prstGeom>
          <a:noFill/>
        </p:spPr>
      </p:pic>
      <p:pic>
        <p:nvPicPr>
          <p:cNvPr id="1027" name="Picture 3" descr="C:\Users\Елена\Desktop\IMG-20250125-WA0048.jpg"/>
          <p:cNvPicPr>
            <a:picLocks noChangeAspect="1" noChangeArrowheads="1"/>
          </p:cNvPicPr>
          <p:nvPr/>
        </p:nvPicPr>
        <p:blipFill>
          <a:blip r:embed="rId3" cstate="print"/>
          <a:srcRect/>
          <a:stretch>
            <a:fillRect/>
          </a:stretch>
        </p:blipFill>
        <p:spPr bwMode="auto">
          <a:xfrm>
            <a:off x="500034" y="3643314"/>
            <a:ext cx="7929618" cy="3214686"/>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000100" y="1000108"/>
          <a:ext cx="7286675" cy="5357851"/>
        </p:xfrm>
        <a:graphic>
          <a:graphicData uri="http://schemas.openxmlformats.org/drawingml/2006/table">
            <a:tbl>
              <a:tblPr/>
              <a:tblGrid>
                <a:gridCol w="1376107"/>
                <a:gridCol w="1599385"/>
                <a:gridCol w="1678228"/>
                <a:gridCol w="2632955"/>
              </a:tblGrid>
              <a:tr h="794786">
                <a:tc>
                  <a:txBody>
                    <a:bodyPr/>
                    <a:lstStyle/>
                    <a:p>
                      <a:pPr algn="r">
                        <a:lnSpc>
                          <a:spcPct val="115000"/>
                        </a:lnSpc>
                        <a:spcAft>
                          <a:spcPts val="0"/>
                        </a:spcAft>
                      </a:pPr>
                      <a:r>
                        <a:rPr lang="ru-RU" sz="1000" b="1" kern="1200" dirty="0">
                          <a:solidFill>
                            <a:srgbClr val="000000"/>
                          </a:solidFill>
                          <a:latin typeface="Times New Roman"/>
                          <a:ea typeface="Times New Roman"/>
                          <a:cs typeface="Times New Roman"/>
                        </a:rPr>
                        <a:t>Факторы, определяющие</a:t>
                      </a:r>
                      <a:r>
                        <a:rPr lang="ru-RU" sz="1000" kern="1200" dirty="0">
                          <a:solidFill>
                            <a:srgbClr val="000000"/>
                          </a:solidFill>
                          <a:latin typeface="Calibri"/>
                          <a:ea typeface="Calibri"/>
                          <a:cs typeface="Times New Roman"/>
                        </a:rPr>
                        <a:t> </a:t>
                      </a:r>
                      <a:endParaRPr lang="ru-RU" sz="1000" dirty="0">
                        <a:latin typeface="Calibri"/>
                        <a:ea typeface="Calibri"/>
                        <a:cs typeface="Times New Roman"/>
                      </a:endParaRPr>
                    </a:p>
                    <a:p>
                      <a:pPr algn="r">
                        <a:lnSpc>
                          <a:spcPct val="115000"/>
                        </a:lnSpc>
                        <a:spcAft>
                          <a:spcPts val="0"/>
                        </a:spcAft>
                      </a:pPr>
                      <a:r>
                        <a:rPr lang="ru-RU" sz="1000" b="1" kern="1200" dirty="0">
                          <a:solidFill>
                            <a:srgbClr val="000000"/>
                          </a:solidFill>
                          <a:latin typeface="Times New Roman"/>
                          <a:ea typeface="Times New Roman"/>
                          <a:cs typeface="Times New Roman"/>
                        </a:rPr>
                        <a:t>ФГП материка</a:t>
                      </a:r>
                      <a:r>
                        <a:rPr lang="ru-RU" sz="1000" kern="1200" dirty="0">
                          <a:solidFill>
                            <a:srgbClr val="000000"/>
                          </a:solidFill>
                          <a:latin typeface="Calibri"/>
                          <a:ea typeface="Calibri"/>
                          <a:cs typeface="Times New Roman"/>
                        </a:rPr>
                        <a:t> </a:t>
                      </a:r>
                      <a:endParaRPr lang="ru-RU" sz="1000" dirty="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b="1" kern="1200">
                          <a:solidFill>
                            <a:srgbClr val="000000"/>
                          </a:solidFill>
                          <a:latin typeface="Times New Roman"/>
                          <a:ea typeface="Times New Roman"/>
                          <a:cs typeface="Times New Roman"/>
                        </a:rPr>
                        <a:t>Южная Америка</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b="1" kern="1200">
                          <a:solidFill>
                            <a:srgbClr val="000000"/>
                          </a:solidFill>
                          <a:latin typeface="Times New Roman"/>
                          <a:ea typeface="Times New Roman"/>
                          <a:cs typeface="Times New Roman"/>
                        </a:rPr>
                        <a:t>Африка</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b="1" kern="1200" dirty="0">
                          <a:solidFill>
                            <a:srgbClr val="000000"/>
                          </a:solidFill>
                          <a:latin typeface="Times New Roman"/>
                          <a:ea typeface="Times New Roman"/>
                          <a:cs typeface="Times New Roman"/>
                        </a:rPr>
                        <a:t>Вывод о сходстве и различии ФГП</a:t>
                      </a:r>
                      <a:r>
                        <a:rPr lang="ru-RU" sz="1000" kern="1200" dirty="0">
                          <a:solidFill>
                            <a:srgbClr val="000000"/>
                          </a:solidFill>
                          <a:latin typeface="Calibri"/>
                          <a:ea typeface="Calibri"/>
                          <a:cs typeface="Times New Roman"/>
                        </a:rPr>
                        <a:t> </a:t>
                      </a:r>
                      <a:endParaRPr lang="ru-RU" sz="1000" dirty="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4485">
                <a:tc>
                  <a:txBody>
                    <a:bodyPr/>
                    <a:lstStyle/>
                    <a:p>
                      <a:pPr algn="r">
                        <a:lnSpc>
                          <a:spcPct val="115000"/>
                        </a:lnSpc>
                        <a:spcAft>
                          <a:spcPts val="0"/>
                        </a:spcAft>
                      </a:pPr>
                      <a:r>
                        <a:rPr lang="ru-RU" sz="1000" kern="1200">
                          <a:solidFill>
                            <a:srgbClr val="000000"/>
                          </a:solidFill>
                          <a:latin typeface="Times New Roman"/>
                          <a:ea typeface="Times New Roman"/>
                          <a:cs typeface="Times New Roman"/>
                        </a:rPr>
                        <a:t>       отношение к</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p>
                      <a:pPr algn="r">
                        <a:lnSpc>
                          <a:spcPct val="115000"/>
                        </a:lnSpc>
                        <a:spcAft>
                          <a:spcPts val="0"/>
                        </a:spcAft>
                      </a:pPr>
                      <a:r>
                        <a:rPr lang="ru-RU" sz="1000" kern="1200">
                          <a:solidFill>
                            <a:srgbClr val="000000"/>
                          </a:solidFill>
                          <a:latin typeface="Times New Roman"/>
                          <a:ea typeface="Times New Roman"/>
                          <a:cs typeface="Times New Roman"/>
                        </a:rPr>
                        <a:t>         экватору</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dirty="0">
                          <a:solidFill>
                            <a:srgbClr val="000000"/>
                          </a:solidFill>
                          <a:latin typeface="Times New Roman"/>
                          <a:ea typeface="Times New Roman"/>
                          <a:cs typeface="Times New Roman"/>
                        </a:rPr>
                        <a:t>Большая часть материка расположена в южном полушарии</a:t>
                      </a:r>
                      <a:r>
                        <a:rPr lang="ru-RU" sz="1000" kern="1200" dirty="0">
                          <a:solidFill>
                            <a:srgbClr val="000000"/>
                          </a:solidFill>
                          <a:latin typeface="Calibri"/>
                          <a:ea typeface="Calibri"/>
                          <a:cs typeface="Times New Roman"/>
                        </a:rPr>
                        <a:t> </a:t>
                      </a:r>
                      <a:endParaRPr lang="ru-RU" sz="1000" dirty="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Экватор пересекает материк почти посередине</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15000"/>
                        </a:lnSpc>
                        <a:spcAft>
                          <a:spcPts val="0"/>
                        </a:spcAft>
                      </a:pPr>
                      <a:r>
                        <a:rPr lang="ru-RU" sz="1000" kern="1200">
                          <a:solidFill>
                            <a:srgbClr val="000000"/>
                          </a:solidFill>
                          <a:latin typeface="Times New Roman"/>
                          <a:ea typeface="Times New Roman"/>
                          <a:cs typeface="Times New Roman"/>
                        </a:rPr>
                        <a:t>Оба материка пересекает экватор, но Африку он пересекает посередине. Большая часть Южной Америки лежит южнее экватора.</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9611">
                <a:tc>
                  <a:txBody>
                    <a:bodyPr/>
                    <a:lstStyle/>
                    <a:p>
                      <a:pPr algn="r">
                        <a:lnSpc>
                          <a:spcPct val="115000"/>
                        </a:lnSpc>
                        <a:spcAft>
                          <a:spcPts val="0"/>
                        </a:spcAft>
                      </a:pPr>
                      <a:r>
                        <a:rPr lang="ru-RU" sz="1000" kern="1200">
                          <a:solidFill>
                            <a:srgbClr val="000000"/>
                          </a:solidFill>
                          <a:latin typeface="Times New Roman"/>
                          <a:ea typeface="Times New Roman"/>
                          <a:cs typeface="Times New Roman"/>
                        </a:rPr>
                        <a:t> отношение к</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p>
                      <a:pPr algn="r">
                        <a:lnSpc>
                          <a:spcPct val="115000"/>
                        </a:lnSpc>
                        <a:spcAft>
                          <a:spcPts val="0"/>
                        </a:spcAft>
                      </a:pPr>
                      <a:r>
                        <a:rPr lang="ru-RU" sz="1000" kern="1200">
                          <a:solidFill>
                            <a:srgbClr val="000000"/>
                          </a:solidFill>
                          <a:latin typeface="Times New Roman"/>
                          <a:ea typeface="Times New Roman"/>
                          <a:cs typeface="Times New Roman"/>
                        </a:rPr>
                        <a:t>к нулевому</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p>
                      <a:pPr algn="r">
                        <a:lnSpc>
                          <a:spcPct val="115000"/>
                        </a:lnSpc>
                        <a:spcAft>
                          <a:spcPts val="0"/>
                        </a:spcAft>
                      </a:pPr>
                      <a:r>
                        <a:rPr lang="ru-RU" sz="1000" kern="1200">
                          <a:solidFill>
                            <a:srgbClr val="000000"/>
                          </a:solidFill>
                          <a:latin typeface="Times New Roman"/>
                          <a:ea typeface="Times New Roman"/>
                          <a:cs typeface="Times New Roman"/>
                        </a:rPr>
                        <a:t> меридиану</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Находится в западном полушарии, нулевой меридиан не пересекает материк</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Большая часть материка находится в восточном полушарии. Нулевой меридиан пересекает материк на западе</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734308">
                <a:tc>
                  <a:txBody>
                    <a:bodyPr/>
                    <a:lstStyle/>
                    <a:p>
                      <a:pPr algn="r">
                        <a:lnSpc>
                          <a:spcPct val="115000"/>
                        </a:lnSpc>
                        <a:spcAft>
                          <a:spcPts val="0"/>
                        </a:spcAft>
                      </a:pPr>
                      <a:r>
                        <a:rPr lang="ru-RU" sz="1000" kern="1200">
                          <a:solidFill>
                            <a:srgbClr val="000000"/>
                          </a:solidFill>
                          <a:latin typeface="Times New Roman"/>
                          <a:ea typeface="Times New Roman"/>
                          <a:cs typeface="Times New Roman"/>
                        </a:rPr>
                        <a:t>Отношение к</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p>
                      <a:pPr algn="r">
                        <a:lnSpc>
                          <a:spcPct val="115000"/>
                        </a:lnSpc>
                        <a:spcAft>
                          <a:spcPts val="0"/>
                        </a:spcAft>
                      </a:pPr>
                      <a:r>
                        <a:rPr lang="ru-RU" sz="1000" kern="1200">
                          <a:solidFill>
                            <a:srgbClr val="000000"/>
                          </a:solidFill>
                          <a:latin typeface="Times New Roman"/>
                          <a:ea typeface="Times New Roman"/>
                          <a:cs typeface="Times New Roman"/>
                        </a:rPr>
                        <a:t>к другим </a:t>
                      </a:r>
                      <a:endParaRPr lang="ru-RU" sz="1000">
                        <a:latin typeface="Calibri"/>
                        <a:ea typeface="Calibri"/>
                        <a:cs typeface="Times New Roman"/>
                      </a:endParaRPr>
                    </a:p>
                    <a:p>
                      <a:pPr algn="r">
                        <a:lnSpc>
                          <a:spcPct val="115000"/>
                        </a:lnSpc>
                        <a:spcAft>
                          <a:spcPts val="0"/>
                        </a:spcAft>
                      </a:pPr>
                      <a:r>
                        <a:rPr lang="ru-RU" sz="1000" kern="1200">
                          <a:solidFill>
                            <a:srgbClr val="000000"/>
                          </a:solidFill>
                          <a:latin typeface="Times New Roman"/>
                          <a:ea typeface="Times New Roman"/>
                          <a:cs typeface="Times New Roman"/>
                        </a:rPr>
                        <a:t>материкам</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На севере граничит с Северной Америкой</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На севере граничит с Евразией</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ru-RU" sz="1000">
                        <a:latin typeface="Calibri"/>
                        <a:ea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4661">
                <a:tc>
                  <a:txBody>
                    <a:bodyPr/>
                    <a:lstStyle/>
                    <a:p>
                      <a:pPr algn="r">
                        <a:lnSpc>
                          <a:spcPct val="115000"/>
                        </a:lnSpc>
                        <a:spcAft>
                          <a:spcPts val="0"/>
                        </a:spcAft>
                      </a:pPr>
                      <a:r>
                        <a:rPr lang="ru-RU" sz="1000" kern="1200">
                          <a:solidFill>
                            <a:srgbClr val="000000"/>
                          </a:solidFill>
                          <a:latin typeface="Times New Roman"/>
                          <a:ea typeface="Times New Roman"/>
                          <a:cs typeface="Times New Roman"/>
                        </a:rPr>
                        <a:t>Отношение к</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p>
                      <a:pPr algn="r">
                        <a:lnSpc>
                          <a:spcPct val="115000"/>
                        </a:lnSpc>
                        <a:spcAft>
                          <a:spcPts val="0"/>
                        </a:spcAft>
                      </a:pPr>
                      <a:r>
                        <a:rPr lang="ru-RU" sz="1000" kern="1200">
                          <a:solidFill>
                            <a:srgbClr val="000000"/>
                          </a:solidFill>
                          <a:latin typeface="Times New Roman"/>
                          <a:ea typeface="Times New Roman"/>
                          <a:cs typeface="Times New Roman"/>
                        </a:rPr>
                        <a:t> океанам</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На востоке омывается Атлантическим океаном, на западе – Тихим океаном</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a:solidFill>
                            <a:srgbClr val="000000"/>
                          </a:solidFill>
                          <a:latin typeface="Times New Roman"/>
                          <a:ea typeface="Times New Roman"/>
                          <a:cs typeface="Times New Roman"/>
                        </a:rPr>
                        <a:t>На западе омывается Атлантическим океаном, на востоке – Индийским океаном</a:t>
                      </a:r>
                      <a:r>
                        <a:rPr lang="ru-RU" sz="1000" kern="1200">
                          <a:solidFill>
                            <a:srgbClr val="000000"/>
                          </a:solidFill>
                          <a:latin typeface="Calibri"/>
                          <a:ea typeface="Calibri"/>
                          <a:cs typeface="Times New Roman"/>
                        </a:rPr>
                        <a:t> </a:t>
                      </a:r>
                      <a:endParaRPr lang="ru-RU" sz="100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000" kern="1200" dirty="0">
                          <a:solidFill>
                            <a:srgbClr val="000000"/>
                          </a:solidFill>
                          <a:latin typeface="Times New Roman"/>
                          <a:ea typeface="Times New Roman"/>
                          <a:cs typeface="Times New Roman"/>
                        </a:rPr>
                        <a:t>Оба материка омываются Атлантическим океаном, но Африку еще омывает Индийский, а Южную Америку - Тихий</a:t>
                      </a:r>
                      <a:r>
                        <a:rPr lang="ru-RU" sz="1000" kern="1200" dirty="0">
                          <a:solidFill>
                            <a:srgbClr val="000000"/>
                          </a:solidFill>
                          <a:latin typeface="Calibri"/>
                          <a:ea typeface="Calibri"/>
                          <a:cs typeface="Times New Roman"/>
                        </a:rPr>
                        <a:t> </a:t>
                      </a:r>
                      <a:endParaRPr lang="ru-RU" sz="1000" dirty="0">
                        <a:latin typeface="Calibri"/>
                        <a:ea typeface="Calibri"/>
                        <a:cs typeface="Times New Roman"/>
                      </a:endParaRPr>
                    </a:p>
                  </a:txBody>
                  <a:tcPr marL="45654" marR="45654" marT="104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Заголовок 2"/>
          <p:cNvSpPr>
            <a:spLocks noGrp="1"/>
          </p:cNvSpPr>
          <p:nvPr>
            <p:ph type="title"/>
          </p:nvPr>
        </p:nvSpPr>
        <p:spPr>
          <a:xfrm>
            <a:off x="500034" y="0"/>
            <a:ext cx="8262966" cy="785794"/>
          </a:xfrm>
        </p:spPr>
        <p:txBody>
          <a:bodyPr>
            <a:normAutofit/>
          </a:bodyPr>
          <a:lstStyle/>
          <a:p>
            <a:endParaRPr lang="ru-RU" sz="14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000" dirty="0" smtClean="0">
                <a:latin typeface="Times New Roman" pitchFamily="18" charset="0"/>
                <a:cs typeface="Times New Roman" pitchFamily="18" charset="0"/>
              </a:rPr>
              <a:t>Литература. Источники</a:t>
            </a:r>
            <a:endParaRPr lang="ru-RU"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629</TotalTime>
  <Words>572</Words>
  <Application>Microsoft Office PowerPoint</Application>
  <PresentationFormat>Экран (4:3)</PresentationFormat>
  <Paragraphs>117</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Поток</vt:lpstr>
      <vt:lpstr>       Муниципальное казенное общеобразовательное учреждение «Калмыковская средняя школа» Клетского муниципального района Волгоградской области  ул. Школьная, 19, х. Калмыковский, Клетский район, Волгоградская область, 403584 .Тел.: (8-844-66) 4-53-32,    Факс: (8-844-66) 4-53-32,    E-mail: kalmikof@rambler.ru ОКПО 48046916,   ОГРН 1023405371010,   ИНН/КПП 3412005645/341201001    </vt:lpstr>
      <vt:lpstr>Тип урока :изучение нового материала  Цель: создать условия для активной познавательной деятельности обучающихся при  изучении географического положения и рельефа Южной Америки  </vt:lpstr>
      <vt:lpstr> географическое положение</vt:lpstr>
      <vt:lpstr>Презентация PowerPoint</vt:lpstr>
      <vt:lpstr>Презентация PowerPoint</vt:lpstr>
      <vt:lpstr>Презентация PowerPoint</vt:lpstr>
      <vt:lpstr>Презентация PowerPoint</vt:lpstr>
      <vt:lpstr>     Определите положение материков относительно экватора. </vt:lpstr>
      <vt:lpstr> Определите положение материков относительно нулевого и 180-го меридианов. </vt:lpstr>
      <vt:lpstr>Определите положение материков относительно тропиков </vt:lpstr>
      <vt:lpstr>Определите протяженность материков в градусах и километрах с севера на юг. </vt:lpstr>
      <vt:lpstr>       Определите протяженность материков в градусах и километрах с запада на восток </vt:lpstr>
      <vt:lpstr>Определите, в каких климатических поясах расположены материки </vt:lpstr>
      <vt:lpstr>Определите черты сходства и различия рельефа  Африки и Южной Америки. </vt:lpstr>
      <vt:lpstr>Отметьте полезные ископаемые на контурной карте</vt:lpstr>
      <vt:lpstr>По рисунку 108. с.145. Сравните профили материков</vt:lpstr>
      <vt:lpstr>Презентация PowerPoint</vt:lpstr>
      <vt:lpstr>Презентация PowerPoint</vt:lpstr>
      <vt:lpstr>Литература. Источники</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Родительское собрание  в 5 классе</dc:title>
  <dc:creator>User</dc:creator>
  <cp:lastModifiedBy>User</cp:lastModifiedBy>
  <cp:revision>78</cp:revision>
  <dcterms:created xsi:type="dcterms:W3CDTF">2013-10-21T12:07:35Z</dcterms:created>
  <dcterms:modified xsi:type="dcterms:W3CDTF">2026-05-18T20:51:08Z</dcterms:modified>
</cp:coreProperties>
</file>